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8" r:id="rId14"/>
    <p:sldId id="279" r:id="rId15"/>
    <p:sldId id="280" r:id="rId16"/>
    <p:sldId id="281" r:id="rId17"/>
    <p:sldId id="282" r:id="rId18"/>
    <p:sldId id="283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2" r:id="rId30"/>
    <p:sldId id="303" r:id="rId31"/>
    <p:sldId id="33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1" r:id="rId49"/>
    <p:sldId id="322" r:id="rId50"/>
    <p:sldId id="323" r:id="rId51"/>
    <p:sldId id="324" r:id="rId52"/>
    <p:sldId id="325" r:id="rId53"/>
    <p:sldId id="328" r:id="rId54"/>
    <p:sldId id="330" r:id="rId55"/>
    <p:sldId id="331" r:id="rId56"/>
    <p:sldId id="332" r:id="rId5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3EC45-7311-4A31-A843-7E8A00A4A344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76749-AC71-4C31-A025-A2B5F209561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3710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F7C05E6-2F94-4E03-A6F1-50D0CF33793B}" type="slidenum">
              <a:rPr lang="es-ES" altLang="es-AR" smtClean="0"/>
              <a:pPr algn="r" eaLnBrk="1" hangingPunct="1">
                <a:spcBef>
                  <a:spcPct val="0"/>
                </a:spcBef>
              </a:pPr>
              <a:t>3</a:t>
            </a:fld>
            <a:endParaRPr lang="es-ES" altLang="es-AR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7647BF1-088E-4EDA-BEFA-624EE6E9E2FE}" type="slidenum">
              <a:rPr lang="es-ES" altLang="es-AR" smtClean="0"/>
              <a:pPr algn="r" eaLnBrk="1" hangingPunct="1">
                <a:spcBef>
                  <a:spcPct val="0"/>
                </a:spcBef>
              </a:pPr>
              <a:t>5</a:t>
            </a:fld>
            <a:endParaRPr lang="es-ES" altLang="es-AR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76749-AC71-4C31-A025-A2B5F209561D}" type="slidenum">
              <a:rPr lang="es-AR" smtClean="0"/>
              <a:t>41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30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CAB11-F9D2-4314-B49A-65DA367692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49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2ED853-8E66-4B5F-A359-3BFFE960321D}" type="datetimeFigureOut">
              <a:rPr lang="es-AR" smtClean="0"/>
              <a:t>10/04/2015</a:t>
            </a:fld>
            <a:endParaRPr lang="es-A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BOLILLA 4: Metabolismo de hidratos de carbono. </a:t>
            </a:r>
            <a:endParaRPr lang="es-A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Vía Glicolítica. Ubicación </a:t>
            </a:r>
            <a:r>
              <a:rPr lang="es-AR" dirty="0" err="1" smtClean="0"/>
              <a:t>subcelular</a:t>
            </a:r>
            <a:r>
              <a:rPr lang="es-AR" dirty="0" smtClean="0"/>
              <a:t>, enzimas y cofactores que participan. Regulación enzimática. Rendimiento energético en anaerobiosis. Distintos tipos de fermentaciones.</a:t>
            </a:r>
          </a:p>
          <a:p>
            <a:r>
              <a:rPr lang="es-AR" dirty="0" smtClean="0"/>
              <a:t>Gluconeogénesis. </a:t>
            </a:r>
          </a:p>
          <a:p>
            <a:r>
              <a:rPr lang="es-AR" dirty="0" smtClean="0"/>
              <a:t>Metabolismo del Glucógeno. Regulación hormonal. Respuesta enzimática a la hipoglucemia e hiperglucemia.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128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0825" y="692150"/>
            <a:ext cx="8569325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u="sng" dirty="0">
                <a:solidFill>
                  <a:schemeClr val="tx1"/>
                </a:solidFill>
              </a:rPr>
              <a:t>FOSFORILACIÓN A NIVEL DE SUSTRATO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Los cambios producidos en el sustrato conducen a la redistribución de la energía contenida en la molécula y a crear enlaces con alta energía de hidrólisis en algunos compuestos intermedios.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Estos compuestos reaccionan directa o indirectamente con ADP para formar ATP.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Este tipo de transferencia de energía, sin participación de la cadena respiratoria se denomina:</a:t>
            </a: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FOSFORILACIÓN A NIVEL DE SUSTRATO</a:t>
            </a:r>
          </a:p>
          <a:p>
            <a:pPr marL="285750" indent="-285750">
              <a:buFontTx/>
              <a:buChar char="-"/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A diferencia de la fosforilación oxidativa, ésta no requiere de oxígeno para la formación de ATP.</a:t>
            </a:r>
          </a:p>
        </p:txBody>
      </p:sp>
    </p:spTree>
    <p:extLst>
      <p:ext uri="{BB962C8B-B14F-4D97-AF65-F5344CB8AC3E}">
        <p14:creationId xmlns:p14="http://schemas.microsoft.com/office/powerpoint/2010/main" val="21864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7"/>
          <p:cNvGraphicFramePr>
            <a:graphicFrameLocks noChangeAspect="1"/>
          </p:cNvGraphicFramePr>
          <p:nvPr/>
        </p:nvGraphicFramePr>
        <p:xfrm>
          <a:off x="971550" y="3357563"/>
          <a:ext cx="6985000" cy="303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Imagen" r:id="rId3" imgW="7458781" imgH="3232257" progId="Word.Picture.8">
                  <p:embed/>
                </p:oleObj>
              </mc:Choice>
              <mc:Fallback>
                <p:oleObj name="Imagen" r:id="rId3" imgW="7458781" imgH="3232257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357563"/>
                        <a:ext cx="6985000" cy="3036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5651500" y="2205038"/>
            <a:ext cx="33131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000" b="0"/>
              <a:t>* La glucosa es fosforilada en el carbono 6</a:t>
            </a:r>
          </a:p>
        </p:txBody>
      </p:sp>
      <p:sp>
        <p:nvSpPr>
          <p:cNvPr id="20484" name="Line 10"/>
          <p:cNvSpPr>
            <a:spLocks noChangeShapeType="1"/>
          </p:cNvSpPr>
          <p:nvPr/>
        </p:nvSpPr>
        <p:spPr bwMode="auto">
          <a:xfrm flipH="1">
            <a:off x="6156325" y="2852738"/>
            <a:ext cx="720725" cy="647700"/>
          </a:xfrm>
          <a:prstGeom prst="line">
            <a:avLst/>
          </a:prstGeom>
          <a:noFill/>
          <a:ln w="4127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50825" y="112713"/>
            <a:ext cx="8820150" cy="579437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Fosforilación de la glucosa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0" y="723900"/>
            <a:ext cx="9144000" cy="1570038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Paso inicial de todas las vías de utilización de monosacáridos</a:t>
            </a:r>
          </a:p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Activa metabólicamente a la glucosa</a:t>
            </a:r>
          </a:p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Impide la salida de Glucosa de la célula</a:t>
            </a:r>
          </a:p>
        </p:txBody>
      </p:sp>
      <p:sp>
        <p:nvSpPr>
          <p:cNvPr id="20487" name="Text Box 18"/>
          <p:cNvSpPr txBox="1">
            <a:spLocks noChangeArrowheads="1"/>
          </p:cNvSpPr>
          <p:nvPr/>
        </p:nvSpPr>
        <p:spPr bwMode="auto">
          <a:xfrm>
            <a:off x="3492500" y="5445125"/>
            <a:ext cx="194310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i="1"/>
              <a:t>HEXOQUINASA</a:t>
            </a:r>
            <a:endParaRPr lang="es-ES" altLang="es-AR" sz="1800" i="1"/>
          </a:p>
        </p:txBody>
      </p:sp>
      <p:sp>
        <p:nvSpPr>
          <p:cNvPr id="20488" name="Text Box 19"/>
          <p:cNvSpPr txBox="1">
            <a:spLocks noChangeArrowheads="1"/>
          </p:cNvSpPr>
          <p:nvPr/>
        </p:nvSpPr>
        <p:spPr bwMode="auto">
          <a:xfrm>
            <a:off x="1476375" y="5876925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u="sng">
                <a:solidFill>
                  <a:srgbClr val="FF0000"/>
                </a:solidFill>
              </a:rPr>
              <a:t>GLUCOSA</a:t>
            </a:r>
            <a:endParaRPr lang="es-ES" altLang="es-AR" sz="2000" u="sng">
              <a:solidFill>
                <a:srgbClr val="FF0000"/>
              </a:solidFill>
            </a:endParaRPr>
          </a:p>
        </p:txBody>
      </p:sp>
      <p:sp>
        <p:nvSpPr>
          <p:cNvPr id="20489" name="Text Box 20"/>
          <p:cNvSpPr txBox="1">
            <a:spLocks noChangeArrowheads="1"/>
          </p:cNvSpPr>
          <p:nvPr/>
        </p:nvSpPr>
        <p:spPr bwMode="auto">
          <a:xfrm>
            <a:off x="5003800" y="5949950"/>
            <a:ext cx="26638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u="sng">
                <a:solidFill>
                  <a:srgbClr val="FF0000"/>
                </a:solidFill>
              </a:rPr>
              <a:t>GLUCOSA-6-P</a:t>
            </a:r>
            <a:endParaRPr lang="es-ES" altLang="es-AR" sz="2000" u="sng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8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39750" y="2276475"/>
            <a:ext cx="763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68313" y="188913"/>
            <a:ext cx="7632700" cy="774700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s-ES_tradnl" altLang="es-AR"/>
              <a:t>Hexoquinasas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0" y="2011363"/>
            <a:ext cx="3195638" cy="52863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Isoenzimas I, II, III</a:t>
            </a:r>
          </a:p>
        </p:txBody>
      </p:sp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107950" y="4797425"/>
            <a:ext cx="2663825" cy="95567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Isoenzima IV 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Glucoquinasa</a:t>
            </a: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3530600" y="1557338"/>
            <a:ext cx="5613400" cy="18161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000099"/>
                </a:solidFill>
              </a:rPr>
              <a:t>- Enzimas constitutivas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Son inespecíficas.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Valores de Km pequeños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000099"/>
                </a:solidFill>
              </a:rPr>
              <a:t>- Son inhibidas por su producto</a:t>
            </a:r>
          </a:p>
        </p:txBody>
      </p: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2833688" y="3644900"/>
            <a:ext cx="6130925" cy="3108325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Hígado y células beta del páncreas.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Muy especifica, solo D-Glucosa.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No es inhibida por el producto.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Km elevado.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Es inducible y regulada su actividad por proteínas </a:t>
            </a:r>
          </a:p>
        </p:txBody>
      </p:sp>
    </p:spTree>
    <p:extLst>
      <p:ext uri="{BB962C8B-B14F-4D97-AF65-F5344CB8AC3E}">
        <p14:creationId xmlns:p14="http://schemas.microsoft.com/office/powerpoint/2010/main" val="2650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3240088" y="3278188"/>
            <a:ext cx="2309812" cy="482600"/>
          </a:xfrm>
          <a:prstGeom prst="rect">
            <a:avLst/>
          </a:prstGeom>
          <a:solidFill>
            <a:srgbClr val="FFCCCC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24579" name="Text Box 16"/>
          <p:cNvSpPr txBox="1">
            <a:spLocks noChangeArrowheads="1"/>
          </p:cNvSpPr>
          <p:nvPr/>
        </p:nvSpPr>
        <p:spPr bwMode="auto">
          <a:xfrm>
            <a:off x="323850" y="228600"/>
            <a:ext cx="8064500" cy="519113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/>
              <a:t>Destinos metabólicos de la glucosa-6-fosfato</a:t>
            </a:r>
          </a:p>
        </p:txBody>
      </p:sp>
      <p:sp>
        <p:nvSpPr>
          <p:cNvPr id="24580" name="Text Box 13"/>
          <p:cNvSpPr txBox="1">
            <a:spLocks noChangeArrowheads="1"/>
          </p:cNvSpPr>
          <p:nvPr/>
        </p:nvSpPr>
        <p:spPr bwMode="auto">
          <a:xfrm>
            <a:off x="4567238" y="2276475"/>
            <a:ext cx="3019425" cy="46672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Glucógeno-génesis</a:t>
            </a:r>
          </a:p>
        </p:txBody>
      </p:sp>
      <p:sp>
        <p:nvSpPr>
          <p:cNvPr id="24581" name="Text Box 14"/>
          <p:cNvSpPr txBox="1">
            <a:spLocks noChangeArrowheads="1"/>
          </p:cNvSpPr>
          <p:nvPr/>
        </p:nvSpPr>
        <p:spPr bwMode="auto">
          <a:xfrm>
            <a:off x="3514725" y="1700213"/>
            <a:ext cx="177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Glucógeno</a:t>
            </a:r>
          </a:p>
        </p:txBody>
      </p:sp>
      <p:sp>
        <p:nvSpPr>
          <p:cNvPr id="24582" name="AutoShape 17"/>
          <p:cNvSpPr>
            <a:spLocks noChangeArrowheads="1"/>
          </p:cNvSpPr>
          <p:nvPr/>
        </p:nvSpPr>
        <p:spPr bwMode="auto">
          <a:xfrm>
            <a:off x="4213225" y="2132013"/>
            <a:ext cx="287338" cy="936625"/>
          </a:xfrm>
          <a:prstGeom prst="upArrow">
            <a:avLst>
              <a:gd name="adj1" fmla="val 50000"/>
              <a:gd name="adj2" fmla="val 81492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3" name="Text Box 11"/>
          <p:cNvSpPr txBox="1">
            <a:spLocks noChangeArrowheads="1"/>
          </p:cNvSpPr>
          <p:nvPr/>
        </p:nvSpPr>
        <p:spPr bwMode="auto">
          <a:xfrm>
            <a:off x="4854575" y="2852738"/>
            <a:ext cx="3038475" cy="46672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Via de las Pentosas</a:t>
            </a:r>
          </a:p>
        </p:txBody>
      </p:sp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7092950" y="3357563"/>
            <a:ext cx="177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Ribosa-5-P</a:t>
            </a:r>
          </a:p>
        </p:txBody>
      </p:sp>
      <p:sp>
        <p:nvSpPr>
          <p:cNvPr id="24585" name="AutoShape 18"/>
          <p:cNvSpPr>
            <a:spLocks noChangeArrowheads="1"/>
          </p:cNvSpPr>
          <p:nvPr/>
        </p:nvSpPr>
        <p:spPr bwMode="auto">
          <a:xfrm>
            <a:off x="5508625" y="3427413"/>
            <a:ext cx="1584325" cy="288925"/>
          </a:xfrm>
          <a:prstGeom prst="rightArrow">
            <a:avLst>
              <a:gd name="adj1" fmla="val 49454"/>
              <a:gd name="adj2" fmla="val 86822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3606800" y="4818063"/>
            <a:ext cx="1608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 u="sng">
                <a:solidFill>
                  <a:srgbClr val="FF0000"/>
                </a:solidFill>
              </a:rPr>
              <a:t>Piruvato</a:t>
            </a:r>
          </a:p>
        </p:txBody>
      </p:sp>
      <p:sp>
        <p:nvSpPr>
          <p:cNvPr id="24587" name="AutoShape 19"/>
          <p:cNvSpPr>
            <a:spLocks noChangeArrowheads="1"/>
          </p:cNvSpPr>
          <p:nvPr/>
        </p:nvSpPr>
        <p:spPr bwMode="auto">
          <a:xfrm>
            <a:off x="4211638" y="3932238"/>
            <a:ext cx="288925" cy="1008062"/>
          </a:xfrm>
          <a:prstGeom prst="downArrow">
            <a:avLst>
              <a:gd name="adj1" fmla="val 50000"/>
              <a:gd name="adj2" fmla="val 87225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8" name="Text Box 15"/>
          <p:cNvSpPr txBox="1">
            <a:spLocks noChangeArrowheads="1"/>
          </p:cNvSpPr>
          <p:nvPr/>
        </p:nvSpPr>
        <p:spPr bwMode="auto">
          <a:xfrm>
            <a:off x="0" y="3284538"/>
            <a:ext cx="1385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Glucosa</a:t>
            </a:r>
          </a:p>
        </p:txBody>
      </p:sp>
      <p:sp>
        <p:nvSpPr>
          <p:cNvPr id="24589" name="AutoShape 20"/>
          <p:cNvSpPr>
            <a:spLocks noChangeArrowheads="1"/>
          </p:cNvSpPr>
          <p:nvPr/>
        </p:nvSpPr>
        <p:spPr bwMode="auto">
          <a:xfrm>
            <a:off x="1552575" y="3427413"/>
            <a:ext cx="1657350" cy="288925"/>
          </a:xfrm>
          <a:prstGeom prst="leftArrow">
            <a:avLst>
              <a:gd name="adj1" fmla="val 59343"/>
              <a:gd name="adj2" fmla="val 98340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90" name="Text Box 25"/>
          <p:cNvSpPr txBox="1">
            <a:spLocks noChangeArrowheads="1"/>
          </p:cNvSpPr>
          <p:nvPr/>
        </p:nvSpPr>
        <p:spPr bwMode="auto">
          <a:xfrm>
            <a:off x="966788" y="2708275"/>
            <a:ext cx="2619375" cy="406400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Glucosa-6-fosfatasa</a:t>
            </a:r>
          </a:p>
        </p:txBody>
      </p:sp>
      <p:sp>
        <p:nvSpPr>
          <p:cNvPr id="83995" name="Oval 27"/>
          <p:cNvSpPr>
            <a:spLocks noChangeArrowheads="1"/>
          </p:cNvSpPr>
          <p:nvPr/>
        </p:nvSpPr>
        <p:spPr bwMode="auto">
          <a:xfrm>
            <a:off x="2700338" y="2852738"/>
            <a:ext cx="3311525" cy="3240087"/>
          </a:xfrm>
          <a:prstGeom prst="ellips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92" name="Text Box 10"/>
          <p:cNvSpPr txBox="1">
            <a:spLocks noChangeArrowheads="1"/>
          </p:cNvSpPr>
          <p:nvPr/>
        </p:nvSpPr>
        <p:spPr bwMode="auto">
          <a:xfrm>
            <a:off x="3635375" y="4076700"/>
            <a:ext cx="2179638" cy="457200"/>
          </a:xfrm>
          <a:prstGeom prst="rect">
            <a:avLst/>
          </a:prstGeom>
          <a:solidFill>
            <a:srgbClr val="BDBD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Via Glicolitica</a:t>
            </a:r>
          </a:p>
        </p:txBody>
      </p:sp>
    </p:spTree>
    <p:extLst>
      <p:ext uri="{BB962C8B-B14F-4D97-AF65-F5344CB8AC3E}">
        <p14:creationId xmlns:p14="http://schemas.microsoft.com/office/powerpoint/2010/main" val="4012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539750" y="1060450"/>
            <a:ext cx="7920038" cy="5232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 u="sng">
                <a:solidFill>
                  <a:srgbClr val="0000FF"/>
                </a:solidFill>
              </a:rPr>
              <a:t>FASE I. (Reacciones 1-5).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 u="sng"/>
              <a:t>FASE PREPARATORIA</a:t>
            </a:r>
            <a:r>
              <a:rPr lang="es-ES" altLang="es-AR" sz="2800"/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Fosforilación de glucosa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Se recogen esqueletos carbonados de otros monosacáridos.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Fragmentación de glucosa para dar 2 triosas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Gasto de energía, se consumen 2 ATP.</a:t>
            </a:r>
          </a:p>
        </p:txBody>
      </p:sp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611188" y="112713"/>
            <a:ext cx="8281987" cy="725487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Tx/>
              <a:buNone/>
            </a:pPr>
            <a:r>
              <a:rPr lang="es-ES_tradnl" altLang="es-AR"/>
              <a:t>Fases de la Vía Glicol</a:t>
            </a:r>
            <a:r>
              <a:rPr lang="en-US" altLang="es-AR">
                <a:cs typeface="Arial" charset="0"/>
              </a:rPr>
              <a:t>í</a:t>
            </a:r>
            <a:r>
              <a:rPr lang="es-ES_tradnl" altLang="es-AR"/>
              <a:t>tica</a:t>
            </a:r>
          </a:p>
        </p:txBody>
      </p:sp>
    </p:spTree>
    <p:extLst>
      <p:ext uri="{BB962C8B-B14F-4D97-AF65-F5344CB8AC3E}">
        <p14:creationId xmlns:p14="http://schemas.microsoft.com/office/powerpoint/2010/main" val="39773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5"/>
          <p:cNvSpPr>
            <a:spLocks noChangeArrowheads="1"/>
          </p:cNvSpPr>
          <p:nvPr/>
        </p:nvSpPr>
        <p:spPr bwMode="auto">
          <a:xfrm>
            <a:off x="395288" y="455613"/>
            <a:ext cx="8137525" cy="6126162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1143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143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143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solidFill>
                  <a:srgbClr val="0000FF"/>
                </a:solidFill>
              </a:rPr>
              <a:t>FASE II (Reacciones 6-10)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80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 u="sng"/>
              <a:t>FASE DE BENEFICIO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800" u="sng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Oxidación de los esqueletos carbonados de      	   las 2 TRIOSAS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Producción de energía metabólica por 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/>
              <a:t>    fosforilación a nivel de sustrato (4 ATP)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Producción de equivalentes de reducción   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/>
              <a:t>    (2 NADH).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_tradnl" altLang="es-AR" sz="2800"/>
              <a:t> El producto final son 2 PIRUVATOS</a:t>
            </a:r>
            <a:endParaRPr lang="es-ES" altLang="es-AR" sz="2800"/>
          </a:p>
        </p:txBody>
      </p:sp>
    </p:spTree>
    <p:extLst>
      <p:ext uri="{BB962C8B-B14F-4D97-AF65-F5344CB8AC3E}">
        <p14:creationId xmlns:p14="http://schemas.microsoft.com/office/powerpoint/2010/main" val="417263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7"/>
          <p:cNvGrpSpPr>
            <a:grpSpLocks/>
          </p:cNvGrpSpPr>
          <p:nvPr/>
        </p:nvGrpSpPr>
        <p:grpSpPr bwMode="auto">
          <a:xfrm>
            <a:off x="1547813" y="0"/>
            <a:ext cx="5540375" cy="6858000"/>
            <a:chOff x="975" y="0"/>
            <a:chExt cx="3490" cy="4320"/>
          </a:xfrm>
        </p:grpSpPr>
        <p:pic>
          <p:nvPicPr>
            <p:cNvPr id="27701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" y="0"/>
              <a:ext cx="337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702" name="Rectangle 6"/>
            <p:cNvSpPr>
              <a:spLocks noChangeArrowheads="1"/>
            </p:cNvSpPr>
            <p:nvPr/>
          </p:nvSpPr>
          <p:spPr bwMode="auto">
            <a:xfrm>
              <a:off x="975" y="210"/>
              <a:ext cx="363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250825" y="188913"/>
            <a:ext cx="2305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6C:   </a:t>
            </a: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27652" name="Text Box 10"/>
          <p:cNvSpPr txBox="1">
            <a:spLocks noChangeArrowheads="1"/>
          </p:cNvSpPr>
          <p:nvPr/>
        </p:nvSpPr>
        <p:spPr bwMode="auto">
          <a:xfrm>
            <a:off x="2843213" y="0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u="sng">
                <a:solidFill>
                  <a:srgbClr val="0000FF"/>
                </a:solidFill>
              </a:rPr>
              <a:t>GLUCOSA</a:t>
            </a:r>
            <a:endParaRPr lang="es-ES" altLang="es-AR" sz="1800">
              <a:solidFill>
                <a:srgbClr val="0000FF"/>
              </a:solidFill>
            </a:endParaRPr>
          </a:p>
        </p:txBody>
      </p:sp>
      <p:grpSp>
        <p:nvGrpSpPr>
          <p:cNvPr id="27653" name="Group 17"/>
          <p:cNvGrpSpPr>
            <a:grpSpLocks/>
          </p:cNvGrpSpPr>
          <p:nvPr/>
        </p:nvGrpSpPr>
        <p:grpSpPr bwMode="auto">
          <a:xfrm>
            <a:off x="900113" y="260350"/>
            <a:ext cx="1728787" cy="360363"/>
            <a:chOff x="567" y="164"/>
            <a:chExt cx="1089" cy="227"/>
          </a:xfrm>
        </p:grpSpPr>
        <p:sp>
          <p:nvSpPr>
            <p:cNvPr id="27695" name="Oval 9"/>
            <p:cNvSpPr>
              <a:spLocks noChangeArrowheads="1"/>
            </p:cNvSpPr>
            <p:nvPr/>
          </p:nvSpPr>
          <p:spPr bwMode="auto">
            <a:xfrm>
              <a:off x="567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6" name="Oval 11"/>
            <p:cNvSpPr>
              <a:spLocks noChangeArrowheads="1"/>
            </p:cNvSpPr>
            <p:nvPr/>
          </p:nvSpPr>
          <p:spPr bwMode="auto">
            <a:xfrm>
              <a:off x="748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7" name="Oval 12"/>
            <p:cNvSpPr>
              <a:spLocks noChangeArrowheads="1"/>
            </p:cNvSpPr>
            <p:nvPr/>
          </p:nvSpPr>
          <p:spPr bwMode="auto">
            <a:xfrm>
              <a:off x="930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8" name="Oval 13"/>
            <p:cNvSpPr>
              <a:spLocks noChangeArrowheads="1"/>
            </p:cNvSpPr>
            <p:nvPr/>
          </p:nvSpPr>
          <p:spPr bwMode="auto">
            <a:xfrm>
              <a:off x="1111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9" name="Oval 14"/>
            <p:cNvSpPr>
              <a:spLocks noChangeArrowheads="1"/>
            </p:cNvSpPr>
            <p:nvPr/>
          </p:nvSpPr>
          <p:spPr bwMode="auto">
            <a:xfrm>
              <a:off x="1293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700" name="Oval 16"/>
            <p:cNvSpPr>
              <a:spLocks noChangeArrowheads="1"/>
            </p:cNvSpPr>
            <p:nvPr/>
          </p:nvSpPr>
          <p:spPr bwMode="auto">
            <a:xfrm>
              <a:off x="1474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4" name="Group 18"/>
          <p:cNvGrpSpPr>
            <a:grpSpLocks/>
          </p:cNvGrpSpPr>
          <p:nvPr/>
        </p:nvGrpSpPr>
        <p:grpSpPr bwMode="auto">
          <a:xfrm>
            <a:off x="971550" y="2060575"/>
            <a:ext cx="1728788" cy="360363"/>
            <a:chOff x="567" y="164"/>
            <a:chExt cx="1089" cy="227"/>
          </a:xfrm>
        </p:grpSpPr>
        <p:sp>
          <p:nvSpPr>
            <p:cNvPr id="27689" name="Oval 19"/>
            <p:cNvSpPr>
              <a:spLocks noChangeArrowheads="1"/>
            </p:cNvSpPr>
            <p:nvPr/>
          </p:nvSpPr>
          <p:spPr bwMode="auto">
            <a:xfrm>
              <a:off x="567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0" name="Oval 20"/>
            <p:cNvSpPr>
              <a:spLocks noChangeArrowheads="1"/>
            </p:cNvSpPr>
            <p:nvPr/>
          </p:nvSpPr>
          <p:spPr bwMode="auto">
            <a:xfrm>
              <a:off x="748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1" name="Oval 21"/>
            <p:cNvSpPr>
              <a:spLocks noChangeArrowheads="1"/>
            </p:cNvSpPr>
            <p:nvPr/>
          </p:nvSpPr>
          <p:spPr bwMode="auto">
            <a:xfrm>
              <a:off x="930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2" name="Oval 22"/>
            <p:cNvSpPr>
              <a:spLocks noChangeArrowheads="1"/>
            </p:cNvSpPr>
            <p:nvPr/>
          </p:nvSpPr>
          <p:spPr bwMode="auto">
            <a:xfrm>
              <a:off x="1111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3" name="Oval 23"/>
            <p:cNvSpPr>
              <a:spLocks noChangeArrowheads="1"/>
            </p:cNvSpPr>
            <p:nvPr/>
          </p:nvSpPr>
          <p:spPr bwMode="auto">
            <a:xfrm>
              <a:off x="1293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4" name="Oval 24"/>
            <p:cNvSpPr>
              <a:spLocks noChangeArrowheads="1"/>
            </p:cNvSpPr>
            <p:nvPr/>
          </p:nvSpPr>
          <p:spPr bwMode="auto">
            <a:xfrm>
              <a:off x="1474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5" name="Group 32"/>
          <p:cNvGrpSpPr>
            <a:grpSpLocks/>
          </p:cNvGrpSpPr>
          <p:nvPr/>
        </p:nvGrpSpPr>
        <p:grpSpPr bwMode="auto">
          <a:xfrm>
            <a:off x="107950" y="2997200"/>
            <a:ext cx="865188" cy="360363"/>
            <a:chOff x="68" y="1888"/>
            <a:chExt cx="545" cy="227"/>
          </a:xfrm>
        </p:grpSpPr>
        <p:sp>
          <p:nvSpPr>
            <p:cNvPr id="27686" name="Oval 25"/>
            <p:cNvSpPr>
              <a:spLocks noChangeArrowheads="1"/>
            </p:cNvSpPr>
            <p:nvPr/>
          </p:nvSpPr>
          <p:spPr bwMode="auto">
            <a:xfrm>
              <a:off x="68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7" name="Oval 26"/>
            <p:cNvSpPr>
              <a:spLocks noChangeArrowheads="1"/>
            </p:cNvSpPr>
            <p:nvPr/>
          </p:nvSpPr>
          <p:spPr bwMode="auto">
            <a:xfrm>
              <a:off x="249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8" name="Oval 27"/>
            <p:cNvSpPr>
              <a:spLocks noChangeArrowheads="1"/>
            </p:cNvSpPr>
            <p:nvPr/>
          </p:nvSpPr>
          <p:spPr bwMode="auto">
            <a:xfrm>
              <a:off x="431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6" name="Group 31"/>
          <p:cNvGrpSpPr>
            <a:grpSpLocks/>
          </p:cNvGrpSpPr>
          <p:nvPr/>
        </p:nvGrpSpPr>
        <p:grpSpPr bwMode="auto">
          <a:xfrm>
            <a:off x="107950" y="3500438"/>
            <a:ext cx="865188" cy="360362"/>
            <a:chOff x="113" y="2205"/>
            <a:chExt cx="545" cy="227"/>
          </a:xfrm>
        </p:grpSpPr>
        <p:sp>
          <p:nvSpPr>
            <p:cNvPr id="27683" name="Oval 28"/>
            <p:cNvSpPr>
              <a:spLocks noChangeArrowheads="1"/>
            </p:cNvSpPr>
            <p:nvPr/>
          </p:nvSpPr>
          <p:spPr bwMode="auto">
            <a:xfrm>
              <a:off x="113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4" name="Oval 29"/>
            <p:cNvSpPr>
              <a:spLocks noChangeArrowheads="1"/>
            </p:cNvSpPr>
            <p:nvPr/>
          </p:nvSpPr>
          <p:spPr bwMode="auto">
            <a:xfrm>
              <a:off x="294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5" name="Oval 30"/>
            <p:cNvSpPr>
              <a:spLocks noChangeArrowheads="1"/>
            </p:cNvSpPr>
            <p:nvPr/>
          </p:nvSpPr>
          <p:spPr bwMode="auto">
            <a:xfrm>
              <a:off x="476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57" name="Text Box 34"/>
          <p:cNvSpPr txBox="1">
            <a:spLocks noChangeArrowheads="1"/>
          </p:cNvSpPr>
          <p:nvPr/>
        </p:nvSpPr>
        <p:spPr bwMode="auto">
          <a:xfrm>
            <a:off x="3059113" y="6461125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u="sng">
                <a:solidFill>
                  <a:srgbClr val="0000FF"/>
                </a:solidFill>
              </a:rPr>
              <a:t>PIRUVATO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58" name="Text Box 35"/>
          <p:cNvSpPr txBox="1">
            <a:spLocks noChangeArrowheads="1"/>
          </p:cNvSpPr>
          <p:nvPr/>
        </p:nvSpPr>
        <p:spPr bwMode="auto">
          <a:xfrm>
            <a:off x="2411413" y="5876925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ADP</a:t>
            </a:r>
            <a:endParaRPr lang="es-ES" altLang="es-AR" sz="1800">
              <a:solidFill>
                <a:srgbClr val="008000"/>
              </a:solidFill>
            </a:endParaRPr>
          </a:p>
        </p:txBody>
      </p:sp>
      <p:sp>
        <p:nvSpPr>
          <p:cNvPr id="27659" name="Text Box 36"/>
          <p:cNvSpPr txBox="1">
            <a:spLocks noChangeArrowheads="1"/>
          </p:cNvSpPr>
          <p:nvPr/>
        </p:nvSpPr>
        <p:spPr bwMode="auto">
          <a:xfrm>
            <a:off x="2339975" y="3783013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ADP</a:t>
            </a:r>
            <a:endParaRPr lang="es-ES" altLang="es-AR" sz="1800">
              <a:solidFill>
                <a:srgbClr val="008000"/>
              </a:solidFill>
            </a:endParaRPr>
          </a:p>
        </p:txBody>
      </p:sp>
      <p:sp>
        <p:nvSpPr>
          <p:cNvPr id="27660" name="Text Box 37"/>
          <p:cNvSpPr txBox="1">
            <a:spLocks noChangeArrowheads="1"/>
          </p:cNvSpPr>
          <p:nvPr/>
        </p:nvSpPr>
        <p:spPr bwMode="auto">
          <a:xfrm>
            <a:off x="2339975" y="3213100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NAD</a:t>
            </a:r>
            <a:r>
              <a:rPr lang="es-ES_tradnl" altLang="es-AR" sz="1800" baseline="30000">
                <a:solidFill>
                  <a:srgbClr val="008000"/>
                </a:solidFill>
              </a:rPr>
              <a:t>+</a:t>
            </a:r>
            <a:endParaRPr lang="es-ES" altLang="es-AR" sz="1800" baseline="30000">
              <a:solidFill>
                <a:srgbClr val="008000"/>
              </a:solidFill>
            </a:endParaRPr>
          </a:p>
        </p:txBody>
      </p:sp>
      <p:grpSp>
        <p:nvGrpSpPr>
          <p:cNvPr id="27661" name="Group 41"/>
          <p:cNvGrpSpPr>
            <a:grpSpLocks/>
          </p:cNvGrpSpPr>
          <p:nvPr/>
        </p:nvGrpSpPr>
        <p:grpSpPr bwMode="auto">
          <a:xfrm>
            <a:off x="4786313" y="6453188"/>
            <a:ext cx="865187" cy="360362"/>
            <a:chOff x="3015" y="4065"/>
            <a:chExt cx="545" cy="227"/>
          </a:xfrm>
        </p:grpSpPr>
        <p:sp>
          <p:nvSpPr>
            <p:cNvPr id="27680" name="Oval 38"/>
            <p:cNvSpPr>
              <a:spLocks noChangeArrowheads="1"/>
            </p:cNvSpPr>
            <p:nvPr/>
          </p:nvSpPr>
          <p:spPr bwMode="auto">
            <a:xfrm>
              <a:off x="3015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1" name="Oval 39"/>
            <p:cNvSpPr>
              <a:spLocks noChangeArrowheads="1"/>
            </p:cNvSpPr>
            <p:nvPr/>
          </p:nvSpPr>
          <p:spPr bwMode="auto">
            <a:xfrm>
              <a:off x="3196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2" name="Oval 40"/>
            <p:cNvSpPr>
              <a:spLocks noChangeArrowheads="1"/>
            </p:cNvSpPr>
            <p:nvPr/>
          </p:nvSpPr>
          <p:spPr bwMode="auto">
            <a:xfrm>
              <a:off x="3378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62" name="Group 45"/>
          <p:cNvGrpSpPr>
            <a:grpSpLocks/>
          </p:cNvGrpSpPr>
          <p:nvPr/>
        </p:nvGrpSpPr>
        <p:grpSpPr bwMode="auto">
          <a:xfrm>
            <a:off x="5940425" y="6453188"/>
            <a:ext cx="865188" cy="360362"/>
            <a:chOff x="3742" y="4065"/>
            <a:chExt cx="545" cy="227"/>
          </a:xfrm>
        </p:grpSpPr>
        <p:sp>
          <p:nvSpPr>
            <p:cNvPr id="27677" name="Oval 42"/>
            <p:cNvSpPr>
              <a:spLocks noChangeArrowheads="1"/>
            </p:cNvSpPr>
            <p:nvPr/>
          </p:nvSpPr>
          <p:spPr bwMode="auto">
            <a:xfrm>
              <a:off x="3742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78" name="Oval 43"/>
            <p:cNvSpPr>
              <a:spLocks noChangeArrowheads="1"/>
            </p:cNvSpPr>
            <p:nvPr/>
          </p:nvSpPr>
          <p:spPr bwMode="auto">
            <a:xfrm>
              <a:off x="3923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79" name="Oval 44"/>
            <p:cNvSpPr>
              <a:spLocks noChangeArrowheads="1"/>
            </p:cNvSpPr>
            <p:nvPr/>
          </p:nvSpPr>
          <p:spPr bwMode="auto">
            <a:xfrm>
              <a:off x="4105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63" name="Text Box 46"/>
          <p:cNvSpPr txBox="1">
            <a:spLocks noChangeArrowheads="1"/>
          </p:cNvSpPr>
          <p:nvPr/>
        </p:nvSpPr>
        <p:spPr bwMode="auto">
          <a:xfrm>
            <a:off x="7235825" y="5611813"/>
            <a:ext cx="1835150" cy="1201737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>
                <a:solidFill>
                  <a:schemeClr val="accent2"/>
                </a:solidFill>
              </a:rPr>
              <a:t>Acetil-CoA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>
                <a:solidFill>
                  <a:schemeClr val="accent2"/>
                </a:solidFill>
              </a:rPr>
              <a:t>ó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>
                <a:solidFill>
                  <a:schemeClr val="accent2"/>
                </a:solidFill>
              </a:rPr>
              <a:t>Lactato</a:t>
            </a:r>
            <a:endParaRPr lang="es-ES" altLang="es-AR" sz="1800">
              <a:solidFill>
                <a:schemeClr val="accent2"/>
              </a:solidFill>
            </a:endParaRPr>
          </a:p>
        </p:txBody>
      </p:sp>
      <p:sp>
        <p:nvSpPr>
          <p:cNvPr id="27664" name="Text Box 47"/>
          <p:cNvSpPr txBox="1">
            <a:spLocks noChangeArrowheads="1"/>
          </p:cNvSpPr>
          <p:nvPr/>
        </p:nvSpPr>
        <p:spPr bwMode="auto">
          <a:xfrm>
            <a:off x="2339975" y="692150"/>
            <a:ext cx="720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400">
                <a:solidFill>
                  <a:srgbClr val="008000"/>
                </a:solidFill>
              </a:rPr>
              <a:t>ADP</a:t>
            </a:r>
            <a:endParaRPr lang="es-ES" altLang="es-AR" sz="1400">
              <a:solidFill>
                <a:srgbClr val="008000"/>
              </a:solidFill>
            </a:endParaRPr>
          </a:p>
        </p:txBody>
      </p:sp>
      <p:sp>
        <p:nvSpPr>
          <p:cNvPr id="27665" name="Text Box 48"/>
          <p:cNvSpPr txBox="1">
            <a:spLocks noChangeArrowheads="1"/>
          </p:cNvSpPr>
          <p:nvPr/>
        </p:nvSpPr>
        <p:spPr bwMode="auto">
          <a:xfrm>
            <a:off x="2987675" y="1989138"/>
            <a:ext cx="720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400">
                <a:solidFill>
                  <a:srgbClr val="008000"/>
                </a:solidFill>
              </a:rPr>
              <a:t>ADP</a:t>
            </a:r>
            <a:endParaRPr lang="es-ES" altLang="es-AR" sz="1400">
              <a:solidFill>
                <a:srgbClr val="008000"/>
              </a:solidFill>
            </a:endParaRPr>
          </a:p>
        </p:txBody>
      </p:sp>
      <p:sp>
        <p:nvSpPr>
          <p:cNvPr id="27666" name="Line 49"/>
          <p:cNvSpPr>
            <a:spLocks noChangeShapeType="1"/>
          </p:cNvSpPr>
          <p:nvPr/>
        </p:nvSpPr>
        <p:spPr bwMode="auto">
          <a:xfrm flipH="1">
            <a:off x="2987675" y="620713"/>
            <a:ext cx="431800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27667" name="Line 50"/>
          <p:cNvSpPr>
            <a:spLocks noChangeShapeType="1"/>
          </p:cNvSpPr>
          <p:nvPr/>
        </p:nvSpPr>
        <p:spPr bwMode="auto">
          <a:xfrm flipH="1">
            <a:off x="3419475" y="1989138"/>
            <a:ext cx="1444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27668" name="Text Box 51"/>
          <p:cNvSpPr txBox="1">
            <a:spLocks noChangeArrowheads="1"/>
          </p:cNvSpPr>
          <p:nvPr/>
        </p:nvSpPr>
        <p:spPr bwMode="auto">
          <a:xfrm>
            <a:off x="4067175" y="404813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i="1"/>
              <a:t>Hexoquinasa</a:t>
            </a:r>
            <a:endParaRPr lang="es-ES" altLang="es-AR" sz="2000" i="1"/>
          </a:p>
        </p:txBody>
      </p:sp>
      <p:sp>
        <p:nvSpPr>
          <p:cNvPr id="27669" name="Text Box 52"/>
          <p:cNvSpPr txBox="1">
            <a:spLocks noChangeArrowheads="1"/>
          </p:cNvSpPr>
          <p:nvPr/>
        </p:nvSpPr>
        <p:spPr bwMode="auto">
          <a:xfrm>
            <a:off x="4067175" y="1052513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Isomerasa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0" name="Text Box 53"/>
          <p:cNvSpPr txBox="1">
            <a:spLocks noChangeArrowheads="1"/>
          </p:cNvSpPr>
          <p:nvPr/>
        </p:nvSpPr>
        <p:spPr bwMode="auto">
          <a:xfrm>
            <a:off x="4295775" y="1649413"/>
            <a:ext cx="1644650" cy="585787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600" i="1"/>
              <a:t>Fosfofructo quinasa</a:t>
            </a:r>
            <a:endParaRPr lang="es-ES" altLang="es-AR" sz="1600">
              <a:solidFill>
                <a:srgbClr val="FF0000"/>
              </a:solidFill>
            </a:endParaRPr>
          </a:p>
        </p:txBody>
      </p:sp>
      <p:sp>
        <p:nvSpPr>
          <p:cNvPr id="27671" name="Text Box 54"/>
          <p:cNvSpPr txBox="1">
            <a:spLocks noChangeArrowheads="1"/>
          </p:cNvSpPr>
          <p:nvPr/>
        </p:nvSpPr>
        <p:spPr bwMode="auto">
          <a:xfrm>
            <a:off x="3995738" y="2492375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Aldolasa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2" name="Text Box 55"/>
          <p:cNvSpPr txBox="1">
            <a:spLocks noChangeArrowheads="1"/>
          </p:cNvSpPr>
          <p:nvPr/>
        </p:nvSpPr>
        <p:spPr bwMode="auto">
          <a:xfrm>
            <a:off x="3779838" y="3284538"/>
            <a:ext cx="2233612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Glicer.deshidrog</a:t>
            </a:r>
            <a:endParaRPr lang="es-ES" altLang="es-AR" sz="2000">
              <a:solidFill>
                <a:srgbClr val="FF0000"/>
              </a:solidFill>
            </a:endParaRPr>
          </a:p>
        </p:txBody>
      </p:sp>
      <p:sp>
        <p:nvSpPr>
          <p:cNvPr id="27673" name="Text Box 56"/>
          <p:cNvSpPr txBox="1">
            <a:spLocks noChangeArrowheads="1"/>
          </p:cNvSpPr>
          <p:nvPr/>
        </p:nvSpPr>
        <p:spPr bwMode="auto">
          <a:xfrm>
            <a:off x="4140200" y="3860800"/>
            <a:ext cx="1800225" cy="7016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P-Glicerato quinasa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4" name="Text Box 57"/>
          <p:cNvSpPr txBox="1">
            <a:spLocks noChangeArrowheads="1"/>
          </p:cNvSpPr>
          <p:nvPr/>
        </p:nvSpPr>
        <p:spPr bwMode="auto">
          <a:xfrm>
            <a:off x="3851275" y="4724400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Mutasa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5" name="Text Box 58"/>
          <p:cNvSpPr txBox="1">
            <a:spLocks noChangeArrowheads="1"/>
          </p:cNvSpPr>
          <p:nvPr/>
        </p:nvSpPr>
        <p:spPr bwMode="auto">
          <a:xfrm>
            <a:off x="3995738" y="5300663"/>
            <a:ext cx="1296987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Enolasa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6" name="Text Box 59"/>
          <p:cNvSpPr txBox="1">
            <a:spLocks noChangeArrowheads="1"/>
          </p:cNvSpPr>
          <p:nvPr/>
        </p:nvSpPr>
        <p:spPr bwMode="auto">
          <a:xfrm>
            <a:off x="3779838" y="5984875"/>
            <a:ext cx="2233612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Piruvato quinasa</a:t>
            </a:r>
            <a:endParaRPr lang="es-ES" altLang="es-AR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2" descr="fi13p3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-375" r="1489" b="51303"/>
          <a:stretch>
            <a:fillRect/>
          </a:stretch>
        </p:blipFill>
        <p:spPr>
          <a:xfrm>
            <a:off x="0" y="260350"/>
            <a:ext cx="9144000" cy="6265863"/>
          </a:xfrm>
          <a:noFill/>
        </p:spPr>
      </p:pic>
      <p:sp>
        <p:nvSpPr>
          <p:cNvPr id="28675" name="Text Box 13"/>
          <p:cNvSpPr txBox="1">
            <a:spLocks noChangeArrowheads="1"/>
          </p:cNvSpPr>
          <p:nvPr/>
        </p:nvSpPr>
        <p:spPr bwMode="auto">
          <a:xfrm>
            <a:off x="3276600" y="1089025"/>
            <a:ext cx="1871663" cy="5397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GLUCOSA</a:t>
            </a:r>
          </a:p>
        </p:txBody>
      </p:sp>
      <p:sp>
        <p:nvSpPr>
          <p:cNvPr id="28676" name="Text Box 15"/>
          <p:cNvSpPr txBox="1">
            <a:spLocks noChangeArrowheads="1"/>
          </p:cNvSpPr>
          <p:nvPr/>
        </p:nvSpPr>
        <p:spPr bwMode="auto">
          <a:xfrm>
            <a:off x="2697163" y="5221288"/>
            <a:ext cx="2374900" cy="7794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000">
                <a:solidFill>
                  <a:srgbClr val="FF0000"/>
                </a:solidFill>
              </a:rPr>
              <a:t>Gliceraldehído-3 fosfato</a:t>
            </a:r>
          </a:p>
        </p:txBody>
      </p:sp>
      <p:sp>
        <p:nvSpPr>
          <p:cNvPr id="28677" name="Text Box 16"/>
          <p:cNvSpPr txBox="1">
            <a:spLocks noChangeArrowheads="1"/>
          </p:cNvSpPr>
          <p:nvPr/>
        </p:nvSpPr>
        <p:spPr bwMode="auto">
          <a:xfrm>
            <a:off x="5435600" y="5229225"/>
            <a:ext cx="2303463" cy="7080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000">
                <a:solidFill>
                  <a:srgbClr val="FF0000"/>
                </a:solidFill>
              </a:rPr>
              <a:t>Fosfato de dihidroxicetona</a:t>
            </a:r>
          </a:p>
        </p:txBody>
      </p:sp>
      <p:sp>
        <p:nvSpPr>
          <p:cNvPr id="28678" name="Text Box 18"/>
          <p:cNvSpPr txBox="1">
            <a:spLocks noChangeArrowheads="1"/>
          </p:cNvSpPr>
          <p:nvPr/>
        </p:nvSpPr>
        <p:spPr bwMode="auto">
          <a:xfrm>
            <a:off x="6156325" y="260350"/>
            <a:ext cx="2987675" cy="417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8679" name="Text Box 19"/>
          <p:cNvSpPr txBox="1">
            <a:spLocks noChangeArrowheads="1"/>
          </p:cNvSpPr>
          <p:nvPr/>
        </p:nvSpPr>
        <p:spPr bwMode="auto">
          <a:xfrm>
            <a:off x="0" y="188913"/>
            <a:ext cx="8964613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FASE DE CONSUMO DE ENERGIA O FASE PREPARATORIA</a:t>
            </a:r>
          </a:p>
        </p:txBody>
      </p:sp>
      <p:sp>
        <p:nvSpPr>
          <p:cNvPr id="28680" name="Text Box 14"/>
          <p:cNvSpPr txBox="1">
            <a:spLocks noChangeArrowheads="1"/>
          </p:cNvSpPr>
          <p:nvPr/>
        </p:nvSpPr>
        <p:spPr bwMode="auto">
          <a:xfrm>
            <a:off x="2771775" y="3795713"/>
            <a:ext cx="338455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000">
                <a:solidFill>
                  <a:srgbClr val="FF0000"/>
                </a:solidFill>
              </a:rPr>
              <a:t>Fructosa 1,6 bisfosfato</a:t>
            </a:r>
          </a:p>
        </p:txBody>
      </p:sp>
      <p:sp>
        <p:nvSpPr>
          <p:cNvPr id="28681" name="1 CuadroTexto"/>
          <p:cNvSpPr txBox="1">
            <a:spLocks noChangeArrowheads="1"/>
          </p:cNvSpPr>
          <p:nvPr/>
        </p:nvSpPr>
        <p:spPr bwMode="auto">
          <a:xfrm>
            <a:off x="5475288" y="1720850"/>
            <a:ext cx="162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Hexoquinasa</a:t>
            </a:r>
          </a:p>
        </p:txBody>
      </p:sp>
      <p:sp>
        <p:nvSpPr>
          <p:cNvPr id="28682" name="2 CuadroTexto"/>
          <p:cNvSpPr txBox="1">
            <a:spLocks noChangeArrowheads="1"/>
          </p:cNvSpPr>
          <p:nvPr/>
        </p:nvSpPr>
        <p:spPr bwMode="auto">
          <a:xfrm>
            <a:off x="5403850" y="3074988"/>
            <a:ext cx="2338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Fosfofructoquinasa</a:t>
            </a:r>
          </a:p>
        </p:txBody>
      </p:sp>
    </p:spTree>
    <p:extLst>
      <p:ext uri="{BB962C8B-B14F-4D97-AF65-F5344CB8AC3E}">
        <p14:creationId xmlns:p14="http://schemas.microsoft.com/office/powerpoint/2010/main" val="277594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fi13p3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49591" r="33315" b="-3300"/>
          <a:stretch>
            <a:fillRect/>
          </a:stretch>
        </p:blipFill>
        <p:spPr bwMode="auto">
          <a:xfrm>
            <a:off x="1042988" y="260350"/>
            <a:ext cx="61610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4211638" y="981075"/>
            <a:ext cx="2376487" cy="822325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1,3 bisfosfo glicerato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4284663" y="2565400"/>
            <a:ext cx="1944687" cy="792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3 fosfo glicerato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4211638" y="4149725"/>
            <a:ext cx="1944687" cy="822325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Fosfoenol  piruvato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4356100" y="5805488"/>
            <a:ext cx="1800225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>
                <a:solidFill>
                  <a:srgbClr val="FF0000"/>
                </a:solidFill>
              </a:rPr>
              <a:t>PIRUVATO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0" y="0"/>
            <a:ext cx="8964613" cy="4762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FASE DE GENERACION DE ENERGIA  </a:t>
            </a:r>
          </a:p>
        </p:txBody>
      </p:sp>
      <p:sp>
        <p:nvSpPr>
          <p:cNvPr id="29704" name="1 CuadroTexto"/>
          <p:cNvSpPr txBox="1">
            <a:spLocks noChangeArrowheads="1"/>
          </p:cNvSpPr>
          <p:nvPr/>
        </p:nvSpPr>
        <p:spPr bwMode="auto">
          <a:xfrm>
            <a:off x="7126288" y="1919288"/>
            <a:ext cx="1838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Fosfoglicerato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quinasa</a:t>
            </a:r>
          </a:p>
        </p:txBody>
      </p:sp>
      <p:sp>
        <p:nvSpPr>
          <p:cNvPr id="29705" name="2 CuadroTexto"/>
          <p:cNvSpPr txBox="1">
            <a:spLocks noChangeArrowheads="1"/>
          </p:cNvSpPr>
          <p:nvPr/>
        </p:nvSpPr>
        <p:spPr bwMode="auto">
          <a:xfrm>
            <a:off x="7099300" y="5300663"/>
            <a:ext cx="2044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Piruvato quinasa</a:t>
            </a:r>
          </a:p>
        </p:txBody>
      </p:sp>
    </p:spTree>
    <p:extLst>
      <p:ext uri="{BB962C8B-B14F-4D97-AF65-F5344CB8AC3E}">
        <p14:creationId xmlns:p14="http://schemas.microsoft.com/office/powerpoint/2010/main" val="1355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s-AR" sz="3200" b="1" smtClean="0"/>
              <a:t>ECUACION GENERAL DE LA VIA GLICOLITICA</a:t>
            </a:r>
            <a:endParaRPr lang="es-ES" altLang="es-AR" sz="3200" b="1" smtClean="0"/>
          </a:p>
        </p:txBody>
      </p:sp>
      <p:sp>
        <p:nvSpPr>
          <p:cNvPr id="36867" name="Text Box 10" descr="20%"/>
          <p:cNvSpPr txBox="1">
            <a:spLocks noChangeArrowheads="1"/>
          </p:cNvSpPr>
          <p:nvPr/>
        </p:nvSpPr>
        <p:spPr bwMode="auto">
          <a:xfrm>
            <a:off x="323850" y="2205038"/>
            <a:ext cx="8388350" cy="742950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GLUCOSA  +  2 ADP  +  2 Pi  +  2 NAD</a:t>
            </a:r>
            <a:r>
              <a:rPr lang="es-ES" altLang="es-AR" sz="2800" baseline="30000">
                <a:solidFill>
                  <a:srgbClr val="FF0000"/>
                </a:solidFill>
              </a:rPr>
              <a:t>+</a:t>
            </a: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36868" name="Text Box 12" descr="20%"/>
          <p:cNvSpPr txBox="1">
            <a:spLocks noChangeArrowheads="1"/>
          </p:cNvSpPr>
          <p:nvPr/>
        </p:nvSpPr>
        <p:spPr bwMode="auto">
          <a:xfrm>
            <a:off x="323850" y="4508500"/>
            <a:ext cx="8675688" cy="742950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2 PIRUVATO  +  2 ATP  +  2 NADH +</a:t>
            </a:r>
            <a:r>
              <a:rPr lang="es-ES" altLang="es-AR" sz="2800" baseline="30000">
                <a:solidFill>
                  <a:srgbClr val="FF0000"/>
                </a:solidFill>
              </a:rPr>
              <a:t> </a:t>
            </a:r>
            <a:r>
              <a:rPr lang="es-ES" altLang="es-AR" sz="2800">
                <a:solidFill>
                  <a:srgbClr val="FF0000"/>
                </a:solidFill>
              </a:rPr>
              <a:t>2 H</a:t>
            </a:r>
            <a:r>
              <a:rPr lang="es-ES" altLang="es-AR" sz="2800" baseline="30000">
                <a:solidFill>
                  <a:srgbClr val="FF0000"/>
                </a:solidFill>
              </a:rPr>
              <a:t>+</a:t>
            </a:r>
            <a:r>
              <a:rPr lang="es-ES" altLang="es-AR" sz="2800">
                <a:solidFill>
                  <a:srgbClr val="FF0000"/>
                </a:solidFill>
              </a:rPr>
              <a:t>  + 2 H</a:t>
            </a:r>
            <a:r>
              <a:rPr lang="es-ES" altLang="es-AR" sz="2800" baseline="-25000">
                <a:solidFill>
                  <a:srgbClr val="FF0000"/>
                </a:solidFill>
              </a:rPr>
              <a:t>2</a:t>
            </a:r>
            <a:r>
              <a:rPr lang="es-ES" altLang="es-AR" sz="280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36869" name="Line 14"/>
          <p:cNvSpPr>
            <a:spLocks noChangeShapeType="1"/>
          </p:cNvSpPr>
          <p:nvPr/>
        </p:nvSpPr>
        <p:spPr bwMode="auto">
          <a:xfrm>
            <a:off x="4140200" y="3141663"/>
            <a:ext cx="0" cy="1150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74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8569325" cy="936625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105000"/>
              </a:spcBef>
              <a:spcAft>
                <a:spcPct val="200000"/>
              </a:spcAft>
              <a:buFontTx/>
              <a:buNone/>
            </a:pPr>
            <a:r>
              <a:rPr lang="es-ES_tradnl" altLang="es-AR"/>
              <a:t>Metabolismo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23850" y="1236663"/>
            <a:ext cx="8424863" cy="52165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i="1" u="sng" dirty="0">
                <a:solidFill>
                  <a:srgbClr val="000099"/>
                </a:solidFill>
              </a:rPr>
              <a:t>Digestión</a:t>
            </a:r>
            <a:r>
              <a:rPr lang="es-ES_tradnl" sz="28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s-ES_tradnl" sz="2800" dirty="0">
                <a:solidFill>
                  <a:srgbClr val="000099"/>
                </a:solidFill>
              </a:rPr>
              <a:t> </a:t>
            </a:r>
            <a:r>
              <a:rPr lang="es-AR" sz="2800" dirty="0">
                <a:solidFill>
                  <a:srgbClr val="000099"/>
                </a:solidFill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l">
              <a:buFontTx/>
              <a:buChar char="-"/>
              <a:defRPr/>
            </a:pPr>
            <a:endParaRPr lang="es-ES_tradnl" sz="2800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i="1" u="sng" dirty="0">
                <a:solidFill>
                  <a:srgbClr val="000099"/>
                </a:solidFill>
              </a:rPr>
              <a:t>Absorción de nutrientes</a:t>
            </a: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s-ES_tradnl" sz="2800" dirty="0">
                <a:solidFill>
                  <a:srgbClr val="000099"/>
                </a:solidFill>
              </a:rPr>
              <a:t>Pasaje del producto de la digestión desde la luz intestinal a la circulación.</a:t>
            </a:r>
          </a:p>
          <a:p>
            <a:pPr algn="l">
              <a:defRPr/>
            </a:pPr>
            <a:endParaRPr lang="es-ES_tradnl" sz="2800" dirty="0">
              <a:solidFill>
                <a:srgbClr val="000099"/>
              </a:solidFill>
            </a:endParaRPr>
          </a:p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u="sng" dirty="0">
                <a:solidFill>
                  <a:srgbClr val="000099"/>
                </a:solidFill>
              </a:rPr>
              <a:t>Metabolización</a:t>
            </a: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s-ES_tradnl" sz="2800" dirty="0">
                <a:solidFill>
                  <a:srgbClr val="000099"/>
                </a:solidFill>
              </a:rPr>
              <a:t>Utilización de los nutrientes para obtención de energía y/o para la síntesis de compuestos celulares.</a:t>
            </a:r>
          </a:p>
        </p:txBody>
      </p:sp>
    </p:spTree>
    <p:extLst>
      <p:ext uri="{BB962C8B-B14F-4D97-AF65-F5344CB8AC3E}">
        <p14:creationId xmlns:p14="http://schemas.microsoft.com/office/powerpoint/2010/main" val="2408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A4A68"/>
              </a:gs>
              <a:gs pos="50000">
                <a:srgbClr val="A0A0E0"/>
              </a:gs>
              <a:gs pos="100000">
                <a:srgbClr val="4A4A68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AR" altLang="es-AR" sz="3600" b="1" smtClean="0">
                <a:solidFill>
                  <a:schemeClr val="tx1"/>
                </a:solidFill>
              </a:rPr>
              <a:t/>
            </a:r>
            <a:br>
              <a:rPr lang="es-AR" altLang="es-AR" sz="3600" b="1" smtClean="0">
                <a:solidFill>
                  <a:schemeClr val="tx1"/>
                </a:solidFill>
              </a:rPr>
            </a:br>
            <a:r>
              <a:rPr lang="es-AR" altLang="es-AR" sz="3600" b="1" smtClean="0">
                <a:solidFill>
                  <a:schemeClr val="tx1"/>
                </a:solidFill>
              </a:rPr>
              <a:t>Puntos de Regulación de la Glicólisis</a:t>
            </a:r>
            <a:br>
              <a:rPr lang="es-AR" altLang="es-AR" sz="3600" b="1" smtClean="0">
                <a:solidFill>
                  <a:schemeClr val="tx1"/>
                </a:solidFill>
              </a:rPr>
            </a:br>
            <a:endParaRPr lang="es-ES" altLang="es-AR" sz="3600" b="1" smtClean="0">
              <a:solidFill>
                <a:schemeClr val="tx1"/>
              </a:solidFill>
            </a:endParaRP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569325" cy="4789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AR" sz="28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TRES REACCIONES QUÍMICAS IRREVERSIBLES</a:t>
            </a:r>
          </a:p>
          <a:p>
            <a:pPr algn="l">
              <a:defRPr/>
            </a:pPr>
            <a:endParaRPr lang="es-AR" sz="2800" u="sng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>
                <a:solidFill>
                  <a:schemeClr val="tx1"/>
                </a:solidFill>
              </a:rPr>
              <a:t>1°  Punto de Control</a:t>
            </a:r>
            <a:r>
              <a:rPr lang="es-AR" sz="2800">
                <a:solidFill>
                  <a:schemeClr val="tx1"/>
                </a:solidFill>
              </a:rPr>
              <a:t>: Hexoquinasa </a:t>
            </a:r>
          </a:p>
          <a:p>
            <a:pPr algn="l">
              <a:defRPr/>
            </a:pPr>
            <a:endParaRPr lang="es-AR" sz="280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>
                <a:solidFill>
                  <a:schemeClr val="tx1"/>
                </a:solidFill>
              </a:rPr>
              <a:t>2° Punto de Control</a:t>
            </a:r>
            <a:r>
              <a:rPr lang="es-AR" sz="2800">
                <a:solidFill>
                  <a:schemeClr val="tx1"/>
                </a:solidFill>
              </a:rPr>
              <a:t>: Fosfofructoquinasa  </a:t>
            </a:r>
          </a:p>
          <a:p>
            <a:pPr algn="l">
              <a:defRPr/>
            </a:pPr>
            <a:r>
              <a:rPr lang="es-AR" sz="2800">
                <a:solidFill>
                  <a:schemeClr val="tx1"/>
                </a:solidFill>
              </a:rPr>
              <a:t> (+) ADP ó AMP</a:t>
            </a:r>
          </a:p>
          <a:p>
            <a:pPr algn="l">
              <a:defRPr/>
            </a:pPr>
            <a:r>
              <a:rPr lang="es-AR" sz="2800">
                <a:solidFill>
                  <a:schemeClr val="tx1"/>
                </a:solidFill>
              </a:rPr>
              <a:t> (-) ATP, NADH, Citrato y AG de cadena larga</a:t>
            </a:r>
          </a:p>
          <a:p>
            <a:pPr algn="l">
              <a:defRPr/>
            </a:pPr>
            <a:r>
              <a:rPr lang="es-AR" sz="280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r>
              <a:rPr lang="es-AR" sz="28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Principal punto de control de la Vía Glicolítica</a:t>
            </a:r>
          </a:p>
          <a:p>
            <a:pPr algn="l">
              <a:defRPr/>
            </a:pPr>
            <a:endParaRPr lang="es-AR" sz="2800" u="sng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>
                <a:solidFill>
                  <a:schemeClr val="tx1"/>
                </a:solidFill>
              </a:rPr>
              <a:t>3° Punto de Control</a:t>
            </a:r>
            <a:r>
              <a:rPr lang="es-AR" sz="2800">
                <a:solidFill>
                  <a:schemeClr val="tx1"/>
                </a:solidFill>
              </a:rPr>
              <a:t>: Piruvato Quinasa.</a:t>
            </a:r>
            <a:endParaRPr lang="es-E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600" smtClean="0"/>
              <a:t>BALANCE </a:t>
            </a:r>
            <a:r>
              <a:rPr lang="es-ES" altLang="es-AR" sz="3600" smtClean="0">
                <a:solidFill>
                  <a:schemeClr val="tx1"/>
                </a:solidFill>
              </a:rPr>
              <a:t>ENERGETICO</a:t>
            </a: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971550" y="2133600"/>
            <a:ext cx="7632700" cy="528638"/>
          </a:xfrm>
          <a:prstGeom prst="rect">
            <a:avLst/>
          </a:prstGeom>
          <a:solidFill>
            <a:srgbClr val="A2FAF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FASE PREPARATORIA:    </a:t>
            </a:r>
            <a:r>
              <a:rPr lang="es-ES" altLang="es-AR" sz="2800">
                <a:solidFill>
                  <a:schemeClr val="accent2"/>
                </a:solidFill>
              </a:rPr>
              <a:t>Se gastan 2 ATP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971550" y="3429000"/>
            <a:ext cx="7632700" cy="528638"/>
          </a:xfrm>
          <a:prstGeom prst="rect">
            <a:avLst/>
          </a:prstGeom>
          <a:solidFill>
            <a:srgbClr val="A2FAF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FASE DE BENEFICIO:    Se producen 4 ATP</a:t>
            </a:r>
          </a:p>
        </p:txBody>
      </p:sp>
      <p:sp>
        <p:nvSpPr>
          <p:cNvPr id="38917" name="Oval 6"/>
          <p:cNvSpPr>
            <a:spLocks noChangeArrowheads="1"/>
          </p:cNvSpPr>
          <p:nvPr/>
        </p:nvSpPr>
        <p:spPr bwMode="auto">
          <a:xfrm>
            <a:off x="1258888" y="4292600"/>
            <a:ext cx="6553200" cy="1944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Rendimiento de la Vía Glicolítica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2916238" y="5516563"/>
            <a:ext cx="2087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38919" name="Oval 8"/>
          <p:cNvSpPr>
            <a:spLocks noChangeArrowheads="1"/>
          </p:cNvSpPr>
          <p:nvPr/>
        </p:nvSpPr>
        <p:spPr bwMode="auto">
          <a:xfrm>
            <a:off x="3995738" y="5300663"/>
            <a:ext cx="1584325" cy="865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>
                <a:solidFill>
                  <a:srgbClr val="FF0000"/>
                </a:solidFill>
              </a:rPr>
              <a:t>2 ATP</a:t>
            </a:r>
          </a:p>
        </p:txBody>
      </p:sp>
    </p:spTree>
    <p:extLst>
      <p:ext uri="{BB962C8B-B14F-4D97-AF65-F5344CB8AC3E}">
        <p14:creationId xmlns:p14="http://schemas.microsoft.com/office/powerpoint/2010/main" val="113746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7"/>
          <p:cNvSpPr>
            <a:spLocks noChangeShapeType="1"/>
          </p:cNvSpPr>
          <p:nvPr/>
        </p:nvSpPr>
        <p:spPr bwMode="auto">
          <a:xfrm>
            <a:off x="4714875" y="2857500"/>
            <a:ext cx="2286000" cy="714375"/>
          </a:xfrm>
          <a:prstGeom prst="line">
            <a:avLst/>
          </a:prstGeom>
          <a:noFill/>
          <a:ln w="444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7" name="Line 21"/>
          <p:cNvSpPr>
            <a:spLocks noChangeShapeType="1"/>
          </p:cNvSpPr>
          <p:nvPr/>
        </p:nvSpPr>
        <p:spPr bwMode="auto">
          <a:xfrm>
            <a:off x="3995738" y="3167063"/>
            <a:ext cx="0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57550" y="857250"/>
            <a:ext cx="1708150" cy="4619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GLUCOSA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046538" y="1285875"/>
            <a:ext cx="46037" cy="10001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143250" y="2357438"/>
            <a:ext cx="1990725" cy="461962"/>
          </a:xfrm>
          <a:prstGeom prst="rect">
            <a:avLst/>
          </a:prstGeom>
          <a:solidFill>
            <a:srgbClr val="DDDDDD"/>
          </a:solidFill>
          <a:ln w="317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2 PIRUVATO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43438" y="1500188"/>
            <a:ext cx="2000250" cy="4000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Vía Glicolítica</a:t>
            </a: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7215188" y="2722563"/>
            <a:ext cx="1628775" cy="461962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Aerobiosis</a:t>
            </a: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5619750" y="2714625"/>
            <a:ext cx="823913" cy="519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latin typeface="Times New Roman" pitchFamily="18" charset="0"/>
              </a:rPr>
              <a:t>O</a:t>
            </a:r>
            <a:r>
              <a:rPr lang="es-ES_tradnl" altLang="es-AR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6154" name="Text Box 18"/>
          <p:cNvSpPr txBox="1">
            <a:spLocks noChangeArrowheads="1"/>
          </p:cNvSpPr>
          <p:nvPr/>
        </p:nvSpPr>
        <p:spPr bwMode="auto">
          <a:xfrm>
            <a:off x="2857500" y="5286375"/>
            <a:ext cx="2181225" cy="8921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 i="1">
                <a:solidFill>
                  <a:srgbClr val="800080"/>
                </a:solidFill>
                <a:latin typeface="Times New Roman" pitchFamily="18" charset="0"/>
              </a:rPr>
              <a:t>Fermentación 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800080"/>
                </a:solidFill>
                <a:latin typeface="Times New Roman" pitchFamily="18" charset="0"/>
              </a:rPr>
              <a:t>Alcohólica</a:t>
            </a:r>
          </a:p>
        </p:txBody>
      </p:sp>
      <p:sp>
        <p:nvSpPr>
          <p:cNvPr id="6155" name="Text Box 19"/>
          <p:cNvSpPr txBox="1">
            <a:spLocks noChangeArrowheads="1"/>
          </p:cNvSpPr>
          <p:nvPr/>
        </p:nvSpPr>
        <p:spPr bwMode="auto">
          <a:xfrm>
            <a:off x="179388" y="5183188"/>
            <a:ext cx="2249487" cy="83026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0000FF"/>
                </a:solidFill>
                <a:latin typeface="Times New Roman" pitchFamily="18" charset="0"/>
              </a:rPr>
              <a:t>Fermentación 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0000FF"/>
                </a:solidFill>
                <a:latin typeface="Times New Roman" pitchFamily="18" charset="0"/>
              </a:rPr>
              <a:t>Láctica</a:t>
            </a:r>
          </a:p>
        </p:txBody>
      </p:sp>
      <p:sp>
        <p:nvSpPr>
          <p:cNvPr id="6156" name="Text Box 22"/>
          <p:cNvSpPr txBox="1">
            <a:spLocks noChangeArrowheads="1"/>
          </p:cNvSpPr>
          <p:nvPr/>
        </p:nvSpPr>
        <p:spPr bwMode="auto">
          <a:xfrm>
            <a:off x="3132138" y="4556125"/>
            <a:ext cx="1303337" cy="550863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800080"/>
                </a:solidFill>
                <a:latin typeface="Times New Roman" pitchFamily="18" charset="0"/>
              </a:rPr>
              <a:t>Etanol</a:t>
            </a:r>
            <a:endParaRPr lang="es-ES_tradnl" altLang="es-AR" sz="2800" b="1" baseline="-25000">
              <a:solidFill>
                <a:srgbClr val="800080"/>
              </a:solidFill>
              <a:latin typeface="Times New Roman" pitchFamily="18" charset="0"/>
            </a:endParaRPr>
          </a:p>
        </p:txBody>
      </p:sp>
      <p:sp>
        <p:nvSpPr>
          <p:cNvPr id="6157" name="Line 24"/>
          <p:cNvSpPr>
            <a:spLocks noChangeShapeType="1"/>
          </p:cNvSpPr>
          <p:nvPr/>
        </p:nvSpPr>
        <p:spPr bwMode="auto">
          <a:xfrm flipH="1">
            <a:off x="1403350" y="2878138"/>
            <a:ext cx="1728788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8" name="Text Box 25"/>
          <p:cNvSpPr txBox="1">
            <a:spLocks noChangeArrowheads="1"/>
          </p:cNvSpPr>
          <p:nvPr/>
        </p:nvSpPr>
        <p:spPr bwMode="auto">
          <a:xfrm>
            <a:off x="539750" y="4338638"/>
            <a:ext cx="1781175" cy="550862"/>
          </a:xfrm>
          <a:prstGeom prst="rect">
            <a:avLst/>
          </a:prstGeom>
          <a:solidFill>
            <a:srgbClr val="DDDDDD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  <a:latin typeface="Times New Roman" pitchFamily="18" charset="0"/>
              </a:rPr>
              <a:t>2 Lactato</a:t>
            </a:r>
          </a:p>
        </p:txBody>
      </p:sp>
      <p:sp>
        <p:nvSpPr>
          <p:cNvPr id="6159" name="Text Box 28"/>
          <p:cNvSpPr txBox="1">
            <a:spLocks noChangeArrowheads="1"/>
          </p:cNvSpPr>
          <p:nvPr/>
        </p:nvSpPr>
        <p:spPr bwMode="auto">
          <a:xfrm>
            <a:off x="5143500" y="3786188"/>
            <a:ext cx="3703638" cy="550862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2 Acetil-CoA + 2 CO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6160" name="Text Box 29"/>
          <p:cNvSpPr txBox="1">
            <a:spLocks noChangeArrowheads="1"/>
          </p:cNvSpPr>
          <p:nvPr/>
        </p:nvSpPr>
        <p:spPr bwMode="auto">
          <a:xfrm>
            <a:off x="5857875" y="5286375"/>
            <a:ext cx="1816100" cy="523875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CO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+ H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6161" name="Line 31"/>
          <p:cNvSpPr>
            <a:spLocks noChangeShapeType="1"/>
          </p:cNvSpPr>
          <p:nvPr/>
        </p:nvSpPr>
        <p:spPr bwMode="auto">
          <a:xfrm>
            <a:off x="6643688" y="4429125"/>
            <a:ext cx="0" cy="719138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6162" name="33 Grupo"/>
          <p:cNvGrpSpPr>
            <a:grpSpLocks/>
          </p:cNvGrpSpPr>
          <p:nvPr/>
        </p:nvGrpSpPr>
        <p:grpSpPr bwMode="auto">
          <a:xfrm>
            <a:off x="6804025" y="4500563"/>
            <a:ext cx="2124075" cy="647700"/>
            <a:chOff x="6804025" y="4802182"/>
            <a:chExt cx="2124075" cy="647700"/>
          </a:xfrm>
        </p:grpSpPr>
        <p:sp>
          <p:nvSpPr>
            <p:cNvPr id="6168" name="Text Box 32"/>
            <p:cNvSpPr txBox="1">
              <a:spLocks noChangeArrowheads="1"/>
            </p:cNvSpPr>
            <p:nvPr/>
          </p:nvSpPr>
          <p:spPr bwMode="auto">
            <a:xfrm>
              <a:off x="6948488" y="4875207"/>
              <a:ext cx="1882775" cy="51911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s-ES_tradnl" altLang="es-AR" sz="2800" b="1">
                  <a:latin typeface="Times New Roman" pitchFamily="18" charset="0"/>
                </a:rPr>
                <a:t>C. KREBS</a:t>
              </a:r>
            </a:p>
          </p:txBody>
        </p:sp>
        <p:sp>
          <p:nvSpPr>
            <p:cNvPr id="6169" name="Oval 33"/>
            <p:cNvSpPr>
              <a:spLocks noChangeArrowheads="1"/>
            </p:cNvSpPr>
            <p:nvPr/>
          </p:nvSpPr>
          <p:spPr bwMode="auto">
            <a:xfrm>
              <a:off x="6804025" y="4802182"/>
              <a:ext cx="2124075" cy="6477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endParaRPr lang="es-PE" altLang="es-AR" sz="2400">
                <a:latin typeface="Times New Roman" pitchFamily="18" charset="0"/>
              </a:endParaRPr>
            </a:p>
          </p:txBody>
        </p:sp>
      </p:grpSp>
      <p:sp>
        <p:nvSpPr>
          <p:cNvPr id="6163" name="Text Box 34"/>
          <p:cNvSpPr txBox="1">
            <a:spLocks noChangeArrowheads="1"/>
          </p:cNvSpPr>
          <p:nvPr/>
        </p:nvSpPr>
        <p:spPr bwMode="auto">
          <a:xfrm>
            <a:off x="5786438" y="6000750"/>
            <a:ext cx="3024187" cy="519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 i="1">
                <a:solidFill>
                  <a:srgbClr val="990033"/>
                </a:solidFill>
                <a:latin typeface="Times New Roman" pitchFamily="18" charset="0"/>
              </a:rPr>
              <a:t>Células animales</a:t>
            </a:r>
            <a:endParaRPr lang="es-ES_tradnl" altLang="es-AR" sz="28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164" name="Text Box 35"/>
          <p:cNvSpPr txBox="1">
            <a:spLocks noChangeArrowheads="1"/>
          </p:cNvSpPr>
          <p:nvPr/>
        </p:nvSpPr>
        <p:spPr bwMode="auto">
          <a:xfrm>
            <a:off x="500063" y="0"/>
            <a:ext cx="8135937" cy="774700"/>
          </a:xfrm>
          <a:prstGeom prst="rect">
            <a:avLst/>
          </a:prstGeom>
          <a:gradFill rotWithShape="1">
            <a:gsLst>
              <a:gs pos="0">
                <a:srgbClr val="536A6D"/>
              </a:gs>
              <a:gs pos="50000">
                <a:srgbClr val="B3E6EB"/>
              </a:gs>
              <a:gs pos="100000">
                <a:srgbClr val="536A6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40000"/>
              </a:lnSpc>
              <a:spcBef>
                <a:spcPct val="50000"/>
              </a:spcBef>
              <a:spcAft>
                <a:spcPct val="50000"/>
              </a:spcAft>
              <a:buSzTx/>
              <a:buFontTx/>
              <a:buNone/>
            </a:pPr>
            <a:r>
              <a:rPr lang="es-ES_tradnl" altLang="es-AR" b="1" i="1">
                <a:latin typeface="Times New Roman" pitchFamily="18" charset="0"/>
              </a:rPr>
              <a:t>DESTINO DEL PIRUVATO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90763" y="3062314"/>
            <a:ext cx="2244725" cy="852488"/>
            <a:chOff x="1761" y="1550"/>
            <a:chExt cx="1414" cy="537"/>
          </a:xfrm>
          <a:solidFill>
            <a:srgbClr val="DDDDDD"/>
          </a:solidFill>
        </p:grpSpPr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761" y="1760"/>
              <a:ext cx="1414" cy="32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800" i="1"/>
                <a:t>Anaerobiosis</a:t>
              </a: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154" y="1550"/>
              <a:ext cx="375" cy="383"/>
              <a:chOff x="2045" y="1463"/>
              <a:chExt cx="330" cy="334"/>
            </a:xfrm>
            <a:grpFill/>
          </p:grpSpPr>
          <p:sp>
            <p:nvSpPr>
              <p:cNvPr id="4118" name="Text Box 14"/>
              <p:cNvSpPr txBox="1">
                <a:spLocks noChangeArrowheads="1"/>
              </p:cNvSpPr>
              <p:nvPr/>
            </p:nvSpPr>
            <p:spPr bwMode="auto">
              <a:xfrm>
                <a:off x="2045" y="1463"/>
                <a:ext cx="330" cy="28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800" b="1"/>
                  <a:t>O</a:t>
                </a:r>
                <a:r>
                  <a:rPr lang="es-ES_tradnl" sz="2800" b="1" baseline="-25000"/>
                  <a:t>2</a:t>
                </a:r>
              </a:p>
            </p:txBody>
          </p:sp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>
                <a:off x="2063" y="1525"/>
                <a:ext cx="227" cy="272"/>
                <a:chOff x="2154" y="2523"/>
                <a:chExt cx="318" cy="363"/>
              </a:xfrm>
              <a:grpFill/>
            </p:grpSpPr>
            <p:sp>
              <p:nvSpPr>
                <p:cNvPr id="4120" name="Line 16"/>
                <p:cNvSpPr>
                  <a:spLocks noChangeShapeType="1"/>
                </p:cNvSpPr>
                <p:nvPr/>
              </p:nvSpPr>
              <p:spPr bwMode="auto">
                <a:xfrm>
                  <a:off x="2154" y="2523"/>
                  <a:ext cx="318" cy="363"/>
                </a:xfrm>
                <a:prstGeom prst="line">
                  <a:avLst/>
                </a:prstGeom>
                <a:grp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PE"/>
                </a:p>
              </p:txBody>
            </p:sp>
            <p:sp>
              <p:nvSpPr>
                <p:cNvPr id="4121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2155" y="2523"/>
                  <a:ext cx="317" cy="317"/>
                </a:xfrm>
                <a:prstGeom prst="line">
                  <a:avLst/>
                </a:prstGeom>
                <a:grp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PE"/>
                </a:p>
              </p:txBody>
            </p:sp>
          </p:grpSp>
        </p:grpSp>
      </p:grpSp>
      <p:cxnSp>
        <p:nvCxnSpPr>
          <p:cNvPr id="6166" name="30 Conector recto de flecha"/>
          <p:cNvCxnSpPr>
            <a:cxnSpLocks noChangeShapeType="1"/>
          </p:cNvCxnSpPr>
          <p:nvPr/>
        </p:nvCxnSpPr>
        <p:spPr bwMode="auto">
          <a:xfrm>
            <a:off x="6500813" y="2936875"/>
            <a:ext cx="642937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7" name="32 Conector recto de flecha"/>
          <p:cNvCxnSpPr>
            <a:cxnSpLocks noChangeShapeType="1"/>
          </p:cNvCxnSpPr>
          <p:nvPr/>
        </p:nvCxnSpPr>
        <p:spPr bwMode="auto">
          <a:xfrm>
            <a:off x="4214813" y="1714500"/>
            <a:ext cx="357187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2775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3200" b="1" smtClean="0"/>
              <a:t>QUE OCURRE EN CONDICIONES ANAERÓBICAS??</a:t>
            </a:r>
          </a:p>
        </p:txBody>
      </p:sp>
      <p:sp>
        <p:nvSpPr>
          <p:cNvPr id="7171" name="Text Box 4" descr="20%"/>
          <p:cNvSpPr txBox="1">
            <a:spLocks noChangeArrowheads="1"/>
          </p:cNvSpPr>
          <p:nvPr/>
        </p:nvSpPr>
        <p:spPr bwMode="auto">
          <a:xfrm>
            <a:off x="611188" y="2276475"/>
            <a:ext cx="7920037" cy="1014413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Sz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LA CELULA DEBE REOXIDAR EL NADH PARA </a:t>
            </a:r>
          </a:p>
          <a:p>
            <a:pPr>
              <a:spcBef>
                <a:spcPct val="50000"/>
              </a:spcBef>
              <a:buSz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QUE LA VIA GLICOLITICA PUEDA FUNCIONAR  !!!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971550" y="4076700"/>
            <a:ext cx="7345363" cy="169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45000"/>
              </a:lnSpc>
              <a:spcBef>
                <a:spcPct val="100000"/>
              </a:spcBef>
              <a:buSzTx/>
              <a:buFontTx/>
              <a:buNone/>
            </a:pPr>
            <a:r>
              <a:rPr lang="es-ES" altLang="es-AR" sz="2400" b="1" dirty="0">
                <a:latin typeface="Times New Roman" pitchFamily="18" charset="0"/>
              </a:rPr>
              <a:t>SEGÚN LA CELULA O MICROORGANISMO DE QUE SE TRATE EXISTEN DIFERENTES VIAS DE FERMENTACION.</a:t>
            </a:r>
          </a:p>
        </p:txBody>
      </p:sp>
    </p:spTree>
    <p:extLst>
      <p:ext uri="{BB962C8B-B14F-4D97-AF65-F5344CB8AC3E}">
        <p14:creationId xmlns:p14="http://schemas.microsoft.com/office/powerpoint/2010/main" val="12819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7"/>
          <p:cNvGrpSpPr>
            <a:grpSpLocks/>
          </p:cNvGrpSpPr>
          <p:nvPr/>
        </p:nvGrpSpPr>
        <p:grpSpPr bwMode="auto">
          <a:xfrm>
            <a:off x="179388" y="981075"/>
            <a:ext cx="8926512" cy="2174875"/>
            <a:chOff x="113" y="618"/>
            <a:chExt cx="5623" cy="1370"/>
          </a:xfrm>
        </p:grpSpPr>
        <p:pic>
          <p:nvPicPr>
            <p:cNvPr id="8201" name="Picture 4" descr="sp4621"/>
            <p:cNvPicPr>
              <a:picLocks noChangeAspect="1" noChangeArrowheads="1"/>
            </p:cNvPicPr>
            <p:nvPr/>
          </p:nvPicPr>
          <p:blipFill>
            <a:blip r:embed="rId2">
              <a:lum bright="-2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227"/>
            <a:stretch>
              <a:fillRect/>
            </a:stretch>
          </p:blipFill>
          <p:spPr bwMode="auto">
            <a:xfrm>
              <a:off x="113" y="618"/>
              <a:ext cx="5623" cy="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Rectangle 5"/>
            <p:cNvSpPr>
              <a:spLocks noChangeArrowheads="1"/>
            </p:cNvSpPr>
            <p:nvPr/>
          </p:nvSpPr>
          <p:spPr bwMode="auto">
            <a:xfrm>
              <a:off x="113" y="1661"/>
              <a:ext cx="107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 dirty="0" err="1">
                  <a:solidFill>
                    <a:schemeClr val="accent2"/>
                  </a:solidFill>
                  <a:latin typeface="Times New Roman" pitchFamily="18" charset="0"/>
                </a:rPr>
                <a:t>Piruvato</a:t>
              </a:r>
              <a:r>
                <a:rPr lang="en-US" altLang="es-AR" sz="2800" b="1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endParaRPr lang="es-ES" altLang="es-AR" sz="2800" b="1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3" name="Rectangle 6"/>
            <p:cNvSpPr>
              <a:spLocks noChangeArrowheads="1"/>
            </p:cNvSpPr>
            <p:nvPr/>
          </p:nvSpPr>
          <p:spPr bwMode="auto">
            <a:xfrm>
              <a:off x="2245" y="1570"/>
              <a:ext cx="154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>
                  <a:solidFill>
                    <a:schemeClr val="accent2"/>
                  </a:solidFill>
                  <a:latin typeface="Times New Roman" pitchFamily="18" charset="0"/>
                </a:rPr>
                <a:t>Acetaldehído </a:t>
              </a: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4" name="Rectangle 7"/>
            <p:cNvSpPr>
              <a:spLocks noChangeArrowheads="1"/>
            </p:cNvSpPr>
            <p:nvPr/>
          </p:nvSpPr>
          <p:spPr bwMode="auto">
            <a:xfrm>
              <a:off x="4726" y="1508"/>
              <a:ext cx="86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>
                  <a:solidFill>
                    <a:schemeClr val="accent2"/>
                  </a:solidFill>
                  <a:latin typeface="Times New Roman" pitchFamily="18" charset="0"/>
                </a:rPr>
                <a:t>Etanol </a:t>
              </a: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5" name="Rectangle 8"/>
            <p:cNvSpPr>
              <a:spLocks noChangeArrowheads="1"/>
            </p:cNvSpPr>
            <p:nvPr/>
          </p:nvSpPr>
          <p:spPr bwMode="auto">
            <a:xfrm>
              <a:off x="3288" y="1207"/>
              <a:ext cx="1361" cy="3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ts val="12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Alcohol</a:t>
              </a:r>
            </a:p>
            <a:p>
              <a:pPr algn="ctr">
                <a:lnSpc>
                  <a:spcPts val="12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deshidrogenasa</a:t>
              </a:r>
              <a:r>
                <a:rPr lang="en-US" altLang="es-AR" sz="2000" b="1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endParaRPr lang="es-ES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8206" name="Rectangle 9"/>
            <p:cNvSpPr>
              <a:spLocks noChangeArrowheads="1"/>
            </p:cNvSpPr>
            <p:nvPr/>
          </p:nvSpPr>
          <p:spPr bwMode="auto">
            <a:xfrm>
              <a:off x="1156" y="1253"/>
              <a:ext cx="1278" cy="3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ts val="14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Piruvato </a:t>
              </a:r>
            </a:p>
            <a:p>
              <a:pPr algn="ctr">
                <a:lnSpc>
                  <a:spcPts val="14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descarboxilasa</a:t>
              </a:r>
              <a:endParaRPr lang="es-ES" altLang="es-AR" sz="2000" b="1" i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195" name="Text Box 15"/>
          <p:cNvSpPr txBox="1">
            <a:spLocks noChangeArrowheads="1"/>
          </p:cNvSpPr>
          <p:nvPr/>
        </p:nvSpPr>
        <p:spPr bwMode="auto">
          <a:xfrm>
            <a:off x="142875" y="31750"/>
            <a:ext cx="8893175" cy="588963"/>
          </a:xfrm>
          <a:prstGeom prst="rect">
            <a:avLst/>
          </a:prstGeom>
          <a:gradFill rotWithShape="1">
            <a:gsLst>
              <a:gs pos="0">
                <a:srgbClr val="536A6D"/>
              </a:gs>
              <a:gs pos="50000">
                <a:srgbClr val="B3E6EB"/>
              </a:gs>
              <a:gs pos="100000">
                <a:srgbClr val="536A6D"/>
              </a:gs>
            </a:gsLst>
            <a:lin ang="5400000" scaled="1"/>
          </a:gradFill>
          <a:ln w="9525">
            <a:solidFill>
              <a:srgbClr val="A4F4F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SzTx/>
              <a:buFontTx/>
              <a:buNone/>
            </a:pPr>
            <a:r>
              <a:rPr lang="es-ES" altLang="es-AR" b="1">
                <a:latin typeface="Times New Roman" pitchFamily="18" charset="0"/>
              </a:rPr>
              <a:t>FERMENTACION ALCOHOLICA</a:t>
            </a:r>
          </a:p>
        </p:txBody>
      </p:sp>
      <p:sp>
        <p:nvSpPr>
          <p:cNvPr id="8196" name="Rectangle 26"/>
          <p:cNvSpPr>
            <a:spLocks noChangeArrowheads="1"/>
          </p:cNvSpPr>
          <p:nvPr/>
        </p:nvSpPr>
        <p:spPr bwMode="auto">
          <a:xfrm>
            <a:off x="2268538" y="18446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s-PE" altLang="es-AR" sz="2400">
              <a:latin typeface="Times New Roman" pitchFamily="18" charset="0"/>
            </a:endParaRPr>
          </a:p>
        </p:txBody>
      </p:sp>
      <p:grpSp>
        <p:nvGrpSpPr>
          <p:cNvPr id="8197" name="Group 28"/>
          <p:cNvGrpSpPr>
            <a:grpSpLocks/>
          </p:cNvGrpSpPr>
          <p:nvPr/>
        </p:nvGrpSpPr>
        <p:grpSpPr bwMode="auto">
          <a:xfrm>
            <a:off x="207963" y="3135313"/>
            <a:ext cx="8497887" cy="3484562"/>
            <a:chOff x="192" y="1775"/>
            <a:chExt cx="5353" cy="2195"/>
          </a:xfrm>
        </p:grpSpPr>
        <p:sp>
          <p:nvSpPr>
            <p:cNvPr id="8199" name="Text Box 14"/>
            <p:cNvSpPr txBox="1">
              <a:spLocks noChangeArrowheads="1"/>
            </p:cNvSpPr>
            <p:nvPr/>
          </p:nvSpPr>
          <p:spPr bwMode="auto">
            <a:xfrm>
              <a:off x="192" y="1775"/>
              <a:ext cx="5353" cy="371"/>
            </a:xfrm>
            <a:prstGeom prst="rect">
              <a:avLst/>
            </a:prstGeom>
            <a:gradFill rotWithShape="1">
              <a:gsLst>
                <a:gs pos="0">
                  <a:srgbClr val="536A6D"/>
                </a:gs>
                <a:gs pos="50000">
                  <a:srgbClr val="B3E6EB"/>
                </a:gs>
                <a:gs pos="100000">
                  <a:srgbClr val="536A6D"/>
                </a:gs>
              </a:gsLst>
              <a:lin ang="5400000" scaled="1"/>
            </a:gradFill>
            <a:ln w="9525">
              <a:solidFill>
                <a:srgbClr val="A4F4F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buSzTx/>
                <a:buFontTx/>
                <a:buNone/>
              </a:pPr>
              <a:r>
                <a:rPr lang="es-ES" altLang="es-AR" b="1">
                  <a:latin typeface="Times New Roman" pitchFamily="18" charset="0"/>
                </a:rPr>
                <a:t>FERMENTACION LACTICA</a:t>
              </a:r>
            </a:p>
          </p:txBody>
        </p:sp>
        <p:sp>
          <p:nvSpPr>
            <p:cNvPr id="8200" name="Rectangle 19"/>
            <p:cNvSpPr>
              <a:spLocks noChangeArrowheads="1"/>
            </p:cNvSpPr>
            <p:nvPr/>
          </p:nvSpPr>
          <p:spPr bwMode="auto">
            <a:xfrm>
              <a:off x="657" y="3640"/>
              <a:ext cx="11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pic>
        <p:nvPicPr>
          <p:cNvPr id="8198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3983038"/>
            <a:ext cx="7034213" cy="26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288" y="53975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b="1">
                <a:solidFill>
                  <a:schemeClr val="tx2"/>
                </a:solidFill>
              </a:rPr>
              <a:t>GLUCONEOGENESIS</a:t>
            </a:r>
          </a:p>
        </p:txBody>
      </p:sp>
      <p:sp>
        <p:nvSpPr>
          <p:cNvPr id="33795" name="Rectangle 3" descr="25%"/>
          <p:cNvSpPr>
            <a:spLocks noChangeArrowheads="1"/>
          </p:cNvSpPr>
          <p:nvPr/>
        </p:nvSpPr>
        <p:spPr bwMode="auto">
          <a:xfrm>
            <a:off x="250825" y="1268413"/>
            <a:ext cx="8675688" cy="5516562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5000"/>
              </a:lnSpc>
            </a:pPr>
            <a:r>
              <a:rPr lang="es-ES" altLang="es-AR" sz="1800"/>
              <a:t>TIENE LUGAR PRINCIPALMENTE EN </a:t>
            </a:r>
            <a:r>
              <a:rPr lang="es-ES" altLang="es-AR" sz="1800" b="1"/>
              <a:t>HIGADO</a:t>
            </a:r>
          </a:p>
          <a:p>
            <a:pPr eaLnBrk="1" hangingPunct="1">
              <a:lnSpc>
                <a:spcPct val="145000"/>
              </a:lnSpc>
            </a:pPr>
            <a:r>
              <a:rPr lang="es-ES" altLang="es-AR" sz="1800"/>
              <a:t>SE SINTETIZA </a:t>
            </a:r>
            <a:r>
              <a:rPr lang="es-ES" altLang="es-AR" sz="1800" b="1"/>
              <a:t>GLUCOSA</a:t>
            </a:r>
            <a:r>
              <a:rPr lang="es-ES" altLang="es-AR" sz="1800"/>
              <a:t> A PARTIR DE PRECURSORES QUE NO SON HIDRATOS DE CARBONO.</a:t>
            </a:r>
          </a:p>
          <a:p>
            <a:pPr eaLnBrk="1" hangingPunct="1">
              <a:lnSpc>
                <a:spcPct val="145000"/>
              </a:lnSpc>
            </a:pPr>
            <a:r>
              <a:rPr lang="es-ES" altLang="es-AR" sz="1800" b="1"/>
              <a:t>PRECURSORES</a:t>
            </a:r>
            <a:r>
              <a:rPr lang="es-ES" altLang="es-AR" sz="1800"/>
              <a:t>:</a:t>
            </a:r>
          </a:p>
          <a:p>
            <a:pPr lvl="2" eaLnBrk="1" hangingPunct="1"/>
            <a:r>
              <a:rPr lang="es-ES" altLang="es-AR" sz="1800"/>
              <a:t>GLICEROL</a:t>
            </a:r>
          </a:p>
          <a:p>
            <a:pPr lvl="2" eaLnBrk="1" hangingPunct="1"/>
            <a:r>
              <a:rPr lang="es-ES" altLang="es-AR" sz="1800"/>
              <a:t> </a:t>
            </a:r>
            <a:r>
              <a:rPr lang="es-ES" altLang="es-AR" sz="1800">
                <a:latin typeface="Symbol" pitchFamily="18" charset="2"/>
              </a:rPr>
              <a:t>a</a:t>
            </a:r>
            <a:r>
              <a:rPr lang="es-ES" altLang="es-AR" sz="1800"/>
              <a:t> -CETOACIDOS</a:t>
            </a:r>
          </a:p>
          <a:p>
            <a:pPr lvl="2" eaLnBrk="1" hangingPunct="1"/>
            <a:r>
              <a:rPr lang="es-ES" altLang="es-AR" sz="1800"/>
              <a:t>LACTATO </a:t>
            </a:r>
          </a:p>
          <a:p>
            <a:pPr lvl="2" eaLnBrk="1" hangingPunct="1"/>
            <a:r>
              <a:rPr lang="es-ES" altLang="es-AR" sz="1800"/>
              <a:t>PIRUVATO</a:t>
            </a:r>
          </a:p>
          <a:p>
            <a:pPr lvl="2" eaLnBrk="1" hangingPunct="1">
              <a:buFontTx/>
              <a:buNone/>
            </a:pPr>
            <a:endParaRPr lang="es-ES" altLang="es-AR" sz="1800"/>
          </a:p>
          <a:p>
            <a:pPr eaLnBrk="1" hangingPunct="1"/>
            <a:r>
              <a:rPr lang="es-ES" altLang="es-AR" sz="1800" b="1"/>
              <a:t>ES UN PROCESO QUE CONSUME ENERGIA</a:t>
            </a:r>
          </a:p>
          <a:p>
            <a:pPr lvl="1" eaLnBrk="1" hangingPunct="1"/>
            <a:endParaRPr lang="es-ES" altLang="es-AR" sz="1800"/>
          </a:p>
        </p:txBody>
      </p:sp>
    </p:spTree>
    <p:extLst>
      <p:ext uri="{BB962C8B-B14F-4D97-AF65-F5344CB8AC3E}">
        <p14:creationId xmlns:p14="http://schemas.microsoft.com/office/powerpoint/2010/main" val="26500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>
                <a:solidFill>
                  <a:schemeClr val="tx2"/>
                </a:solidFill>
              </a:rPr>
              <a:t>REACCIONES DE LA VIA GLUCONEOGENICA</a:t>
            </a:r>
            <a:br>
              <a:rPr lang="es-ES" altLang="es-AR">
                <a:solidFill>
                  <a:schemeClr val="tx2"/>
                </a:solidFill>
              </a:rPr>
            </a:br>
            <a:endParaRPr lang="es-ES" altLang="es-AR">
              <a:solidFill>
                <a:schemeClr val="tx2"/>
              </a:solidFill>
            </a:endParaRPr>
          </a:p>
        </p:txBody>
      </p:sp>
      <p:sp>
        <p:nvSpPr>
          <p:cNvPr id="34819" name="Rectangle 3" descr="25%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AR" sz="1800" b="1">
                <a:solidFill>
                  <a:schemeClr val="accent2"/>
                </a:solidFill>
              </a:rPr>
              <a:t>TIENE TRES REACCIONES DIFERENTES A LA VIA GLICOLITICA</a:t>
            </a:r>
          </a:p>
          <a:p>
            <a:pPr eaLnBrk="1" hangingPunct="1"/>
            <a:endParaRPr lang="es-ES" altLang="es-AR" sz="1800" b="1">
              <a:solidFill>
                <a:schemeClr val="accent2"/>
              </a:solidFill>
            </a:endParaRPr>
          </a:p>
          <a:p>
            <a:pPr eaLnBrk="1" hangingPunct="1"/>
            <a:r>
              <a:rPr lang="es-ES" altLang="es-AR" sz="1800" b="1">
                <a:solidFill>
                  <a:schemeClr val="accent2"/>
                </a:solidFill>
              </a:rPr>
              <a:t>LAS TRES REACCIONES IRREVERSIBLES SON REVERTIDAS POR TRES ENZIMAS DIFERENTES:</a:t>
            </a:r>
          </a:p>
          <a:p>
            <a:pPr eaLnBrk="1" hangingPunct="1">
              <a:buFontTx/>
              <a:buNone/>
            </a:pPr>
            <a:endParaRPr lang="es-ES" altLang="es-AR" sz="1800" b="1">
              <a:solidFill>
                <a:schemeClr val="accent2"/>
              </a:solidFill>
            </a:endParaRP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PIRUVATO CARBOXILASA</a:t>
            </a: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FOSFOENOLPIRUVATO CARBOXIQUINASA</a:t>
            </a: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FRUCTOSA-1,6-BISFOSFATASA</a:t>
            </a:r>
          </a:p>
          <a:p>
            <a:pPr eaLnBrk="1" hangingPunct="1"/>
            <a:endParaRPr lang="es-ES" altLang="es-AR" sz="1800" b="1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" altLang="es-AR" sz="1800" b="1">
              <a:solidFill>
                <a:schemeClr val="accent2"/>
              </a:solidFill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33375"/>
            <a:ext cx="7772400" cy="1143000"/>
          </a:xfrm>
        </p:spPr>
        <p:txBody>
          <a:bodyPr/>
          <a:lstStyle/>
          <a:p>
            <a:r>
              <a:rPr lang="es-ES" altLang="es-AR" sz="3200" smtClean="0"/>
              <a:t>  </a:t>
            </a:r>
            <a:br>
              <a:rPr lang="es-ES" altLang="es-AR" sz="3200" smtClean="0"/>
            </a:br>
            <a:endParaRPr lang="es-ES" altLang="es-AR" sz="3200" smtClean="0"/>
          </a:p>
        </p:txBody>
      </p:sp>
    </p:spTree>
    <p:extLst>
      <p:ext uri="{BB962C8B-B14F-4D97-AF65-F5344CB8AC3E}">
        <p14:creationId xmlns:p14="http://schemas.microsoft.com/office/powerpoint/2010/main" val="36389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9388" y="1074738"/>
            <a:ext cx="4727575" cy="519112"/>
          </a:xfrm>
          <a:prstGeom prst="rect">
            <a:avLst/>
          </a:prstGeom>
          <a:solidFill>
            <a:srgbClr val="F5E1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 i="1">
                <a:solidFill>
                  <a:srgbClr val="F74027"/>
                </a:solidFill>
                <a:cs typeface="Arial" charset="0"/>
              </a:rPr>
              <a:t>PIRUVATO CARBOXILASA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50825" y="3738563"/>
            <a:ext cx="7610475" cy="519112"/>
          </a:xfrm>
          <a:prstGeom prst="rect">
            <a:avLst/>
          </a:prstGeom>
          <a:solidFill>
            <a:srgbClr val="F5E1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 i="1">
                <a:solidFill>
                  <a:srgbClr val="FF0000"/>
                </a:solidFill>
                <a:cs typeface="Arial" charset="0"/>
              </a:rPr>
              <a:t>FOSFOENOLPIRUVATO CARBOXIQUINASA</a:t>
            </a:r>
          </a:p>
        </p:txBody>
      </p:sp>
      <p:sp>
        <p:nvSpPr>
          <p:cNvPr id="35844" name="Text Box 4" descr="25%"/>
          <p:cNvSpPr txBox="1">
            <a:spLocks noChangeArrowheads="1"/>
          </p:cNvSpPr>
          <p:nvPr/>
        </p:nvSpPr>
        <p:spPr bwMode="auto">
          <a:xfrm>
            <a:off x="250825" y="1989138"/>
            <a:ext cx="7921625" cy="369887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PIRUVATO + CO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  +  H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O		                     OXALACETATO + H</a:t>
            </a:r>
            <a:r>
              <a:rPr lang="es-ES" altLang="es-AR" sz="1800" b="1" baseline="30000">
                <a:cs typeface="Arial" charset="0"/>
              </a:rPr>
              <a:t>+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4067175" y="2205038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46" name="Oval 7"/>
          <p:cNvSpPr>
            <a:spLocks noChangeArrowheads="1"/>
          </p:cNvSpPr>
          <p:nvPr/>
        </p:nvSpPr>
        <p:spPr bwMode="auto">
          <a:xfrm>
            <a:off x="5076825" y="2779713"/>
            <a:ext cx="1439863" cy="50482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ADP+ Pi</a:t>
            </a:r>
          </a:p>
        </p:txBody>
      </p:sp>
      <p:sp>
        <p:nvSpPr>
          <p:cNvPr id="35847" name="AutoShape 8"/>
          <p:cNvSpPr>
            <a:spLocks noChangeArrowheads="1"/>
          </p:cNvSpPr>
          <p:nvPr/>
        </p:nvSpPr>
        <p:spPr bwMode="auto">
          <a:xfrm>
            <a:off x="4140200" y="2493963"/>
            <a:ext cx="1223963" cy="360362"/>
          </a:xfrm>
          <a:prstGeom prst="curvedDownArrow">
            <a:avLst>
              <a:gd name="adj1" fmla="val 67930"/>
              <a:gd name="adj2" fmla="val 1358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5848" name="Text Box 9" descr="20%"/>
          <p:cNvSpPr txBox="1">
            <a:spLocks noChangeArrowheads="1"/>
          </p:cNvSpPr>
          <p:nvPr/>
        </p:nvSpPr>
        <p:spPr bwMode="auto">
          <a:xfrm rot="-924646">
            <a:off x="4364038" y="1482725"/>
            <a:ext cx="1295400" cy="466725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biotina</a:t>
            </a:r>
          </a:p>
        </p:txBody>
      </p:sp>
      <p:sp>
        <p:nvSpPr>
          <p:cNvPr id="35849" name="Text Box 10" descr="25%"/>
          <p:cNvSpPr txBox="1">
            <a:spLocks noChangeArrowheads="1"/>
          </p:cNvSpPr>
          <p:nvPr/>
        </p:nvSpPr>
        <p:spPr bwMode="auto">
          <a:xfrm>
            <a:off x="73025" y="4797425"/>
            <a:ext cx="8315325" cy="8636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OXALACETATO 	                             FOSFOENOLPIRUVATO + CO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 	</a:t>
            </a:r>
            <a:endParaRPr lang="es-ES" altLang="es-AR" sz="1800" b="1" baseline="30000">
              <a:cs typeface="Arial" charset="0"/>
            </a:endParaRPr>
          </a:p>
        </p:txBody>
      </p:sp>
      <p:sp>
        <p:nvSpPr>
          <p:cNvPr id="35850" name="Oval 13"/>
          <p:cNvSpPr>
            <a:spLocks noChangeArrowheads="1"/>
          </p:cNvSpPr>
          <p:nvPr/>
        </p:nvSpPr>
        <p:spPr bwMode="auto">
          <a:xfrm>
            <a:off x="3276600" y="2706688"/>
            <a:ext cx="1439863" cy="5048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ATP</a:t>
            </a:r>
          </a:p>
        </p:txBody>
      </p:sp>
      <p:sp>
        <p:nvSpPr>
          <p:cNvPr id="35851" name="Text Box 15"/>
          <p:cNvSpPr txBox="1">
            <a:spLocks noChangeArrowheads="1"/>
          </p:cNvSpPr>
          <p:nvPr/>
        </p:nvSpPr>
        <p:spPr bwMode="auto">
          <a:xfrm>
            <a:off x="6227763" y="1122363"/>
            <a:ext cx="2665412" cy="8318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cs typeface="Arial" charset="0"/>
              </a:rPr>
              <a:t>ENZIMA MITOCONDRIAL</a:t>
            </a:r>
          </a:p>
        </p:txBody>
      </p:sp>
      <p:sp>
        <p:nvSpPr>
          <p:cNvPr id="35852" name="Text Box 16"/>
          <p:cNvSpPr txBox="1">
            <a:spLocks noChangeArrowheads="1"/>
          </p:cNvSpPr>
          <p:nvPr/>
        </p:nvSpPr>
        <p:spPr bwMode="auto">
          <a:xfrm>
            <a:off x="179388" y="2852738"/>
            <a:ext cx="2663825" cy="466725"/>
          </a:xfrm>
          <a:prstGeom prst="rect">
            <a:avLst/>
          </a:prstGeom>
          <a:solidFill>
            <a:srgbClr val="F5E1A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solidFill>
                  <a:srgbClr val="FF0000"/>
                </a:solidFill>
                <a:cs typeface="Arial" charset="0"/>
              </a:rPr>
              <a:t>(+) Acetil-CoA</a:t>
            </a:r>
          </a:p>
        </p:txBody>
      </p:sp>
      <p:sp>
        <p:nvSpPr>
          <p:cNvPr id="35853" name="Text Box 17"/>
          <p:cNvSpPr txBox="1">
            <a:spLocks noChangeArrowheads="1"/>
          </p:cNvSpPr>
          <p:nvPr/>
        </p:nvSpPr>
        <p:spPr bwMode="auto">
          <a:xfrm>
            <a:off x="4716463" y="5805488"/>
            <a:ext cx="4103687" cy="8318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cs typeface="Arial" charset="0"/>
              </a:rPr>
              <a:t>ISOENZIMAS CITOSOLICA Y MITOCONDRIAL</a:t>
            </a:r>
          </a:p>
        </p:txBody>
      </p:sp>
      <p:sp>
        <p:nvSpPr>
          <p:cNvPr id="35854" name="Rectangle 18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24863" cy="6477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chemeClr val="tx1"/>
                </a:solidFill>
              </a:rPr>
              <a:t>BIOSINTESIS DE FOSFOENOLPIRUVATO</a:t>
            </a:r>
          </a:p>
        </p:txBody>
      </p:sp>
      <p:sp>
        <p:nvSpPr>
          <p:cNvPr id="35855" name="Oval 6"/>
          <p:cNvSpPr>
            <a:spLocks noChangeArrowheads="1"/>
          </p:cNvSpPr>
          <p:nvPr/>
        </p:nvSpPr>
        <p:spPr bwMode="auto">
          <a:xfrm>
            <a:off x="1116013" y="5553075"/>
            <a:ext cx="1484312" cy="5302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GTP</a:t>
            </a:r>
          </a:p>
        </p:txBody>
      </p:sp>
      <p:sp>
        <p:nvSpPr>
          <p:cNvPr id="35856" name="AutoShape 12"/>
          <p:cNvSpPr>
            <a:spLocks noChangeArrowheads="1"/>
          </p:cNvSpPr>
          <p:nvPr/>
        </p:nvSpPr>
        <p:spPr bwMode="auto">
          <a:xfrm>
            <a:off x="2465388" y="5084763"/>
            <a:ext cx="1314450" cy="539750"/>
          </a:xfrm>
          <a:prstGeom prst="curvedDownArrow">
            <a:avLst>
              <a:gd name="adj1" fmla="val 48706"/>
              <a:gd name="adj2" fmla="val 9741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5857" name="Oval 14"/>
          <p:cNvSpPr>
            <a:spLocks noChangeArrowheads="1"/>
          </p:cNvSpPr>
          <p:nvPr/>
        </p:nvSpPr>
        <p:spPr bwMode="auto">
          <a:xfrm>
            <a:off x="3132138" y="5624513"/>
            <a:ext cx="1484312" cy="53022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GDP</a:t>
            </a:r>
          </a:p>
        </p:txBody>
      </p:sp>
      <p:sp>
        <p:nvSpPr>
          <p:cNvPr id="35858" name="Line 11"/>
          <p:cNvSpPr>
            <a:spLocks noChangeShapeType="1"/>
          </p:cNvSpPr>
          <p:nvPr/>
        </p:nvSpPr>
        <p:spPr bwMode="auto">
          <a:xfrm>
            <a:off x="2555875" y="5084763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86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 descr="25%"/>
          <p:cNvSpPr>
            <a:spLocks noChangeArrowheads="1"/>
          </p:cNvSpPr>
          <p:nvPr/>
        </p:nvSpPr>
        <p:spPr bwMode="auto">
          <a:xfrm>
            <a:off x="539750" y="2349500"/>
            <a:ext cx="8229600" cy="26638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" altLang="es-AR" sz="2800"/>
          </a:p>
          <a:p>
            <a:pPr eaLnBrk="1" hangingPunct="1">
              <a:buFontTx/>
              <a:buNone/>
            </a:pPr>
            <a:r>
              <a:rPr lang="es-ES" altLang="es-AR" sz="2800" b="1"/>
              <a:t>FRUCTOSA-1,6-BISFOSFATO + H</a:t>
            </a:r>
            <a:r>
              <a:rPr lang="es-ES" altLang="es-AR" sz="2800" b="1" baseline="-25000"/>
              <a:t>2</a:t>
            </a:r>
            <a:r>
              <a:rPr lang="es-ES" altLang="es-AR" sz="2800" b="1"/>
              <a:t>O 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/>
              <a:t>                </a:t>
            </a:r>
          </a:p>
          <a:p>
            <a:pPr eaLnBrk="1" hangingPunct="1">
              <a:buFontTx/>
              <a:buNone/>
            </a:pPr>
            <a:r>
              <a:rPr lang="es-ES" altLang="es-AR" sz="2800" b="1"/>
              <a:t>           FRUCTOSA-6-FOSFATO  + Pi</a:t>
            </a:r>
          </a:p>
          <a:p>
            <a:pPr eaLnBrk="1" hangingPunct="1"/>
            <a:endParaRPr lang="es-ES" altLang="es-AR" sz="2800" b="1"/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3132138" y="3357563"/>
            <a:ext cx="288925" cy="1079500"/>
          </a:xfrm>
          <a:prstGeom prst="curvedRightArrow">
            <a:avLst>
              <a:gd name="adj1" fmla="val 74725"/>
              <a:gd name="adj2" fmla="val 149451"/>
              <a:gd name="adj3" fmla="val 33333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8636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3200" b="1" i="1" smtClean="0">
                <a:solidFill>
                  <a:schemeClr val="tx1"/>
                </a:solidFill>
              </a:rPr>
              <a:t/>
            </a:r>
            <a:br>
              <a:rPr lang="es-ES" altLang="es-AR" sz="3200" b="1" i="1" smtClean="0">
                <a:solidFill>
                  <a:schemeClr val="tx1"/>
                </a:solidFill>
              </a:rPr>
            </a:br>
            <a:r>
              <a:rPr lang="es-ES" altLang="es-AR" sz="3200" b="1" i="1" smtClean="0">
                <a:solidFill>
                  <a:schemeClr val="tx1"/>
                </a:solidFill>
              </a:rPr>
              <a:t>FRUCTOSA-1,6-BISFOSFATASA</a:t>
            </a:r>
            <a:br>
              <a:rPr lang="es-ES" altLang="es-AR" sz="3200" b="1" i="1" smtClean="0">
                <a:solidFill>
                  <a:schemeClr val="tx1"/>
                </a:solidFill>
              </a:rPr>
            </a:br>
            <a:endParaRPr lang="es-ES" altLang="es-AR" sz="3200" b="1" i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4000" smtClean="0"/>
              <a:t>GASTO DE ENERGIA EN LA GLUCONEOGENESIS</a:t>
            </a:r>
          </a:p>
        </p:txBody>
      </p:sp>
      <p:sp>
        <p:nvSpPr>
          <p:cNvPr id="39939" name="Rectangle 3" descr="25%"/>
          <p:cNvSpPr>
            <a:spLocks noGrp="1" noChangeArrowheads="1"/>
          </p:cNvSpPr>
          <p:nvPr>
            <p:ph type="body" idx="1"/>
          </p:nvPr>
        </p:nvSpPr>
        <p:spPr>
          <a:pattFill prst="pct25">
            <a:fgClr>
              <a:srgbClr val="FFCCCC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s-ES" altLang="es-AR" sz="2800" smtClean="0"/>
              <a:t>(2) OXALACETATO   	</a:t>
            </a:r>
            <a:r>
              <a:rPr lang="es-ES" altLang="es-AR" sz="2800" b="1" smtClean="0">
                <a:solidFill>
                  <a:srgbClr val="FF3300"/>
                </a:solidFill>
              </a:rPr>
              <a:t>2 ATP</a:t>
            </a:r>
          </a:p>
          <a:p>
            <a:endParaRPr lang="es-ES" altLang="es-AR" sz="2800" smtClean="0"/>
          </a:p>
          <a:p>
            <a:r>
              <a:rPr lang="es-ES" altLang="es-AR" sz="2800" smtClean="0"/>
              <a:t>(2) FOSFOENOLPIRUVATO	</a:t>
            </a:r>
            <a:r>
              <a:rPr lang="es-ES" altLang="es-AR" sz="2800" b="1" smtClean="0">
                <a:solidFill>
                  <a:srgbClr val="FF3300"/>
                </a:solidFill>
              </a:rPr>
              <a:t>2 GTP</a:t>
            </a:r>
          </a:p>
          <a:p>
            <a:endParaRPr lang="es-ES" altLang="es-AR" sz="2800" b="1" smtClean="0">
              <a:solidFill>
                <a:srgbClr val="FF3300"/>
              </a:solidFill>
            </a:endParaRPr>
          </a:p>
          <a:p>
            <a:r>
              <a:rPr lang="es-ES" altLang="es-AR" sz="2800" smtClean="0"/>
              <a:t>(2)  1,3-BISFOSFOGLICERATO</a:t>
            </a:r>
            <a:r>
              <a:rPr lang="es-ES" altLang="es-AR" sz="2800" b="1" smtClean="0">
                <a:solidFill>
                  <a:srgbClr val="FF3300"/>
                </a:solidFill>
              </a:rPr>
              <a:t>   2 ATP</a:t>
            </a:r>
          </a:p>
          <a:p>
            <a:pPr>
              <a:buFontTx/>
              <a:buNone/>
            </a:pPr>
            <a:endParaRPr lang="es-ES" altLang="es-AR" sz="2800" smtClean="0"/>
          </a:p>
          <a:p>
            <a:pPr>
              <a:buFontTx/>
              <a:buNone/>
            </a:pPr>
            <a:r>
              <a:rPr lang="es-ES" altLang="es-AR" sz="2800" b="1" smtClean="0"/>
              <a:t>TOTAL</a:t>
            </a:r>
            <a:r>
              <a:rPr lang="es-ES" altLang="es-AR" sz="2800" smtClean="0"/>
              <a:t>: </a:t>
            </a:r>
            <a:r>
              <a:rPr lang="es-ES" altLang="es-AR" sz="2800" b="1" smtClean="0">
                <a:solidFill>
                  <a:srgbClr val="FF3300"/>
                </a:solidFill>
              </a:rPr>
              <a:t>4 ATP</a:t>
            </a:r>
            <a:r>
              <a:rPr lang="es-ES" altLang="es-AR" sz="2800" smtClean="0"/>
              <a:t> y </a:t>
            </a:r>
            <a:r>
              <a:rPr lang="es-ES" altLang="es-AR" sz="2800" b="1" smtClean="0">
                <a:solidFill>
                  <a:srgbClr val="FF3300"/>
                </a:solidFill>
              </a:rPr>
              <a:t>2 GTP</a:t>
            </a:r>
            <a:r>
              <a:rPr lang="es-ES" altLang="es-AR" sz="2800" smtClean="0"/>
              <a:t> por molécula de glucosa.</a:t>
            </a:r>
          </a:p>
        </p:txBody>
      </p:sp>
    </p:spTree>
    <p:extLst>
      <p:ext uri="{BB962C8B-B14F-4D97-AF65-F5344CB8AC3E}">
        <p14:creationId xmlns:p14="http://schemas.microsoft.com/office/powerpoint/2010/main" val="30536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189288" y="6021388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Galactosa</a:t>
            </a:r>
          </a:p>
        </p:txBody>
      </p:sp>
      <p:sp>
        <p:nvSpPr>
          <p:cNvPr id="4099" name="Text Box 11"/>
          <p:cNvSpPr txBox="1">
            <a:spLocks noChangeArrowheads="1"/>
          </p:cNvSpPr>
          <p:nvPr/>
        </p:nvSpPr>
        <p:spPr bwMode="auto">
          <a:xfrm>
            <a:off x="900113" y="188913"/>
            <a:ext cx="6985000" cy="1265237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70800" bIns="4068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CARBOHIDRATOS DE LA DIETA</a:t>
            </a:r>
          </a:p>
        </p:txBody>
      </p:sp>
      <p:sp>
        <p:nvSpPr>
          <p:cNvPr id="4100" name="Text Box 21"/>
          <p:cNvSpPr txBox="1">
            <a:spLocks noChangeArrowheads="1"/>
          </p:cNvSpPr>
          <p:nvPr/>
        </p:nvSpPr>
        <p:spPr bwMode="auto">
          <a:xfrm>
            <a:off x="539750" y="2133600"/>
            <a:ext cx="2165350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Polisacáridos</a:t>
            </a:r>
          </a:p>
        </p:txBody>
      </p:sp>
      <p:sp>
        <p:nvSpPr>
          <p:cNvPr id="4101" name="AutoShape 22"/>
          <p:cNvSpPr>
            <a:spLocks/>
          </p:cNvSpPr>
          <p:nvPr/>
        </p:nvSpPr>
        <p:spPr bwMode="auto">
          <a:xfrm>
            <a:off x="2771775" y="1989138"/>
            <a:ext cx="360363" cy="1079500"/>
          </a:xfrm>
          <a:prstGeom prst="leftBrace">
            <a:avLst>
              <a:gd name="adj1" fmla="val 24963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4102" name="Text Box 23"/>
          <p:cNvSpPr txBox="1">
            <a:spLocks noChangeArrowheads="1"/>
          </p:cNvSpPr>
          <p:nvPr/>
        </p:nvSpPr>
        <p:spPr bwMode="auto">
          <a:xfrm>
            <a:off x="539750" y="3933825"/>
            <a:ext cx="1912938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Disacáridos</a:t>
            </a:r>
          </a:p>
        </p:txBody>
      </p:sp>
      <p:sp>
        <p:nvSpPr>
          <p:cNvPr id="4103" name="AutoShape 24"/>
          <p:cNvSpPr>
            <a:spLocks/>
          </p:cNvSpPr>
          <p:nvPr/>
        </p:nvSpPr>
        <p:spPr bwMode="auto">
          <a:xfrm>
            <a:off x="2555875" y="3573463"/>
            <a:ext cx="360363" cy="1223962"/>
          </a:xfrm>
          <a:prstGeom prst="leftBrace">
            <a:avLst>
              <a:gd name="adj1" fmla="val 28304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4104" name="Text Box 25"/>
          <p:cNvSpPr txBox="1">
            <a:spLocks noChangeArrowheads="1"/>
          </p:cNvSpPr>
          <p:nvPr/>
        </p:nvSpPr>
        <p:spPr bwMode="auto">
          <a:xfrm>
            <a:off x="468313" y="5516563"/>
            <a:ext cx="2419350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Monosacáridos</a:t>
            </a:r>
          </a:p>
        </p:txBody>
      </p:sp>
      <p:sp>
        <p:nvSpPr>
          <p:cNvPr id="4105" name="AutoShape 26"/>
          <p:cNvSpPr>
            <a:spLocks/>
          </p:cNvSpPr>
          <p:nvPr/>
        </p:nvSpPr>
        <p:spPr bwMode="auto">
          <a:xfrm>
            <a:off x="2916238" y="5230813"/>
            <a:ext cx="360362" cy="1150937"/>
          </a:xfrm>
          <a:prstGeom prst="leftBrace">
            <a:avLst>
              <a:gd name="adj1" fmla="val 26615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132138" y="1844675"/>
            <a:ext cx="147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Almidón</a:t>
            </a:r>
          </a:p>
        </p:txBody>
      </p:sp>
      <p:sp>
        <p:nvSpPr>
          <p:cNvPr id="4107" name="Text Box 28"/>
          <p:cNvSpPr txBox="1">
            <a:spLocks noChangeArrowheads="1"/>
          </p:cNvSpPr>
          <p:nvPr/>
        </p:nvSpPr>
        <p:spPr bwMode="auto">
          <a:xfrm>
            <a:off x="4427538" y="1844675"/>
            <a:ext cx="45323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: granos, harinas, tubérculos,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  legumbres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059113" y="2636838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Glucógeno </a:t>
            </a:r>
          </a:p>
        </p:txBody>
      </p:sp>
      <p:sp>
        <p:nvSpPr>
          <p:cNvPr id="4109" name="Text Box 29"/>
          <p:cNvSpPr txBox="1">
            <a:spLocks noChangeArrowheads="1"/>
          </p:cNvSpPr>
          <p:nvPr/>
        </p:nvSpPr>
        <p:spPr bwMode="auto">
          <a:xfrm>
            <a:off x="4643438" y="263683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 : carnes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916238" y="3429000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Sacarosa:</a:t>
            </a:r>
          </a:p>
        </p:txBody>
      </p:sp>
      <p:sp>
        <p:nvSpPr>
          <p:cNvPr id="4111" name="Text Box 33"/>
          <p:cNvSpPr txBox="1">
            <a:spLocks noChangeArrowheads="1"/>
          </p:cNvSpPr>
          <p:nvPr/>
        </p:nvSpPr>
        <p:spPr bwMode="auto">
          <a:xfrm>
            <a:off x="4643438" y="3357563"/>
            <a:ext cx="355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frutas, azúcar de mesa,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remolacha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2916238" y="4365625"/>
            <a:ext cx="1522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Lactosa:</a:t>
            </a:r>
          </a:p>
        </p:txBody>
      </p:sp>
      <p:sp>
        <p:nvSpPr>
          <p:cNvPr id="4113" name="Text Box 34"/>
          <p:cNvSpPr txBox="1">
            <a:spLocks noChangeArrowheads="1"/>
          </p:cNvSpPr>
          <p:nvPr/>
        </p:nvSpPr>
        <p:spPr bwMode="auto">
          <a:xfrm>
            <a:off x="4427538" y="4365625"/>
            <a:ext cx="284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Leche y derivados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3276600" y="5157788"/>
            <a:ext cx="157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Glucosa: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3203575" y="5589588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Fructosa</a:t>
            </a:r>
          </a:p>
        </p:txBody>
      </p:sp>
      <p:sp>
        <p:nvSpPr>
          <p:cNvPr id="4116" name="Text Box 37"/>
          <p:cNvSpPr txBox="1">
            <a:spLocks noChangeArrowheads="1"/>
          </p:cNvSpPr>
          <p:nvPr/>
        </p:nvSpPr>
        <p:spPr bwMode="auto">
          <a:xfrm>
            <a:off x="4787900" y="5157788"/>
            <a:ext cx="409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frutas, miel, golosinas, etc.</a:t>
            </a:r>
          </a:p>
        </p:txBody>
      </p:sp>
    </p:spTree>
    <p:extLst>
      <p:ext uri="{BB962C8B-B14F-4D97-AF65-F5344CB8AC3E}">
        <p14:creationId xmlns:p14="http://schemas.microsoft.com/office/powerpoint/2010/main" val="2875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 descr="25%"/>
          <p:cNvSpPr>
            <a:spLocks noChangeArrowheads="1"/>
          </p:cNvSpPr>
          <p:nvPr/>
        </p:nvSpPr>
        <p:spPr bwMode="auto">
          <a:xfrm>
            <a:off x="338138" y="1628775"/>
            <a:ext cx="8697912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" altLang="es-AR" sz="2800" b="1" i="1">
                <a:solidFill>
                  <a:srgbClr val="FF0000"/>
                </a:solidFill>
              </a:rPr>
              <a:t>GLUCOSA-6-FOSFATASA  </a:t>
            </a:r>
            <a:r>
              <a:rPr lang="es-ES" altLang="es-AR" sz="2800" b="1" i="1"/>
              <a:t>(Hígado y riñón)</a:t>
            </a:r>
          </a:p>
          <a:p>
            <a:pPr eaLnBrk="1" hangingPunct="1">
              <a:buFontTx/>
              <a:buNone/>
            </a:pPr>
            <a:endParaRPr lang="es-ES" altLang="es-AR" sz="2800" b="1" i="1"/>
          </a:p>
          <a:p>
            <a:pPr eaLnBrk="1" hangingPunct="1">
              <a:buFontTx/>
              <a:buNone/>
            </a:pPr>
            <a:r>
              <a:rPr lang="es-ES" altLang="es-AR" sz="2800" b="1"/>
              <a:t>GLUCOSA-6-FOSFATO  + H</a:t>
            </a:r>
            <a:r>
              <a:rPr lang="es-ES" altLang="es-AR" sz="2800" b="1" baseline="-25000"/>
              <a:t>2</a:t>
            </a:r>
            <a:r>
              <a:rPr lang="es-ES" altLang="es-AR" sz="2800" b="1"/>
              <a:t>O	GLUCOSA  +  Pi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/>
              <a:t>			 </a:t>
            </a:r>
            <a:r>
              <a:rPr lang="es-ES" altLang="es-AR" sz="2800" b="1">
                <a:solidFill>
                  <a:schemeClr val="accent2"/>
                </a:solidFill>
              </a:rPr>
              <a:t>REACCION IRREVERSIBLE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 u="sng"/>
              <a:t>ESTA ENZIMA NO SE ENCUENTRA EN MUSCULO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5507038" y="2924175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820150" cy="8636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2800" b="1" smtClean="0"/>
              <a:t/>
            </a:r>
            <a:br>
              <a:rPr lang="es-ES" altLang="es-AR" sz="2800" b="1" smtClean="0"/>
            </a:br>
            <a:r>
              <a:rPr lang="es-ES" altLang="es-AR" sz="2800" b="1" smtClean="0"/>
              <a:t>GLUCOSA A PARTIR DE GLUCOSA-6-FOSFATO</a:t>
            </a:r>
            <a:br>
              <a:rPr lang="es-ES" altLang="es-AR" sz="2800" b="1" smtClean="0"/>
            </a:b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96118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2050" name="Picture 2" descr="C:\Users\ethel\Documents\figuras feduchi\Cap. 12 Metabolismo de los hidratos de carbono\cap12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688" y="176911"/>
            <a:ext cx="4796576" cy="656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4788024" y="5733256"/>
            <a:ext cx="936104" cy="2160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uadroTexto"/>
          <p:cNvSpPr txBox="1"/>
          <p:nvPr/>
        </p:nvSpPr>
        <p:spPr>
          <a:xfrm>
            <a:off x="5004048" y="6309320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050" dirty="0" err="1" smtClean="0"/>
              <a:t>alanina</a:t>
            </a:r>
            <a:endParaRPr lang="es-AR" sz="1050" dirty="0"/>
          </a:p>
        </p:txBody>
      </p:sp>
      <p:cxnSp>
        <p:nvCxnSpPr>
          <p:cNvPr id="7" name="6 Conector recto de flecha"/>
          <p:cNvCxnSpPr/>
          <p:nvPr/>
        </p:nvCxnSpPr>
        <p:spPr>
          <a:xfrm flipH="1">
            <a:off x="4499992" y="6453336"/>
            <a:ext cx="50405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4499992" y="2636912"/>
            <a:ext cx="1656184" cy="253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1050" dirty="0" smtClean="0"/>
              <a:t>Fructosa 1,6-bisfosfatasa</a:t>
            </a:r>
            <a:endParaRPr lang="es-AR" sz="1050" dirty="0"/>
          </a:p>
        </p:txBody>
      </p:sp>
    </p:spTree>
    <p:extLst>
      <p:ext uri="{BB962C8B-B14F-4D97-AF65-F5344CB8AC3E}">
        <p14:creationId xmlns:p14="http://schemas.microsoft.com/office/powerpoint/2010/main" val="38933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11430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/>
              <a:t>REGULACIÓN DE LA GLUCONEOGÉNESIS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  <a:solidFill>
            <a:srgbClr val="F5E1A9"/>
          </a:solidFill>
        </p:spPr>
        <p:txBody>
          <a:bodyPr/>
          <a:lstStyle/>
          <a:p>
            <a:r>
              <a:rPr lang="es-ES" altLang="es-AR" sz="2800" b="1" dirty="0" smtClean="0"/>
              <a:t>Hormonal: </a:t>
            </a:r>
            <a:endParaRPr lang="es-MX" altLang="es-AR" sz="2800" b="1" dirty="0" smtClean="0"/>
          </a:p>
          <a:p>
            <a:endParaRPr lang="es-MX" altLang="es-AR" sz="2800" b="1" dirty="0" smtClean="0"/>
          </a:p>
          <a:p>
            <a:endParaRPr lang="es-MX" altLang="es-AR" sz="2800" b="1" dirty="0" smtClean="0"/>
          </a:p>
          <a:p>
            <a:pPr>
              <a:buFontTx/>
              <a:buNone/>
            </a:pPr>
            <a:endParaRPr lang="es-MX" altLang="es-AR" sz="2800" b="1" dirty="0" smtClean="0"/>
          </a:p>
          <a:p>
            <a:r>
              <a:rPr lang="es-MX" altLang="es-AR" sz="2800" b="1" dirty="0" err="1" smtClean="0"/>
              <a:t>Alostérica</a:t>
            </a:r>
            <a:endParaRPr lang="es-ES" altLang="es-AR" sz="2800" b="1" dirty="0" smtClean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2636838"/>
            <a:ext cx="2016125" cy="528637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/>
              <a:t>Glucagón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3563938" y="1628775"/>
            <a:ext cx="4481512" cy="1914525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dirty="0"/>
              <a:t>Activa 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dirty="0"/>
              <a:t> Gluconeogénesis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 dirty="0"/>
              <a:t>a nivel de la </a:t>
            </a:r>
            <a:r>
              <a:rPr lang="es-ES_tradnl" altLang="es-AR" sz="2000" b="1" dirty="0" smtClean="0"/>
              <a:t>fructosa </a:t>
            </a:r>
            <a:r>
              <a:rPr lang="es-ES_tradnl" altLang="es-AR" sz="2000" b="1" dirty="0" err="1" smtClean="0"/>
              <a:t>bisfosfatasa</a:t>
            </a:r>
            <a:endParaRPr lang="es-ES" altLang="es-AR" sz="2000" b="1" dirty="0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11188" y="5157788"/>
            <a:ext cx="2520950" cy="95567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/>
              <a:t>Fructosa-1,6 bisfosfatasa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3779838" y="4005263"/>
            <a:ext cx="3384550" cy="10461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800" b="1"/>
              <a:t>(+) Acetil-CoA</a:t>
            </a:r>
            <a:endParaRPr lang="es-ES" altLang="es-AR" sz="2800" b="1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11188" y="4149725"/>
            <a:ext cx="2520950" cy="95567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/>
              <a:t>Piruvato carboxilasa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3924300" y="5157788"/>
            <a:ext cx="3384550" cy="10461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800" b="1"/>
              <a:t>(-) AMP y ADP</a:t>
            </a:r>
            <a:endParaRPr lang="es-ES" altLang="es-AR" sz="2800" b="1"/>
          </a:p>
        </p:txBody>
      </p:sp>
    </p:spTree>
    <p:extLst>
      <p:ext uri="{BB962C8B-B14F-4D97-AF65-F5344CB8AC3E}">
        <p14:creationId xmlns:p14="http://schemas.microsoft.com/office/powerpoint/2010/main" val="317802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METABOLISMO DEL GLUCOGENO</a:t>
            </a:r>
            <a:endParaRPr lang="es-ES" sz="3600" b="1" smtClean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79388" y="2276475"/>
            <a:ext cx="2735262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BIOSINTESIS</a:t>
            </a:r>
            <a:endParaRPr lang="es-ES" altLang="es-AR" sz="2800" b="1"/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179388" y="4005263"/>
            <a:ext cx="3168650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DEGRADACION</a:t>
            </a:r>
            <a:endParaRPr lang="es-ES" altLang="es-AR" sz="2800" b="1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4787900" y="3933825"/>
            <a:ext cx="3600450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</a:rPr>
              <a:t>GLUCOGENO-LISIS</a:t>
            </a:r>
            <a:endParaRPr lang="es-ES" altLang="es-AR" sz="2800" b="1">
              <a:solidFill>
                <a:srgbClr val="0000FF"/>
              </a:solidFill>
            </a:endParaRP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4500563" y="2205038"/>
            <a:ext cx="4608512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</a:rPr>
              <a:t>GLUCOGENO-GENESIS</a:t>
            </a:r>
            <a:endParaRPr lang="es-ES" altLang="es-AR" sz="2800" b="1">
              <a:solidFill>
                <a:srgbClr val="0000FF"/>
              </a:solidFill>
            </a:endParaRPr>
          </a:p>
        </p:txBody>
      </p:sp>
      <p:sp>
        <p:nvSpPr>
          <p:cNvPr id="2055" name="AutoShape 9"/>
          <p:cNvSpPr>
            <a:spLocks noChangeArrowheads="1"/>
          </p:cNvSpPr>
          <p:nvPr/>
        </p:nvSpPr>
        <p:spPr bwMode="auto">
          <a:xfrm>
            <a:off x="3132138" y="2349500"/>
            <a:ext cx="1152525" cy="360363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056" name="AutoShape 10"/>
          <p:cNvSpPr>
            <a:spLocks noChangeArrowheads="1"/>
          </p:cNvSpPr>
          <p:nvPr/>
        </p:nvSpPr>
        <p:spPr bwMode="auto">
          <a:xfrm>
            <a:off x="3492500" y="4005263"/>
            <a:ext cx="1152525" cy="360362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396875" y="4997450"/>
            <a:ext cx="8208963" cy="1816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La síntesis y degradación de glucógeno están cuidadosamente reguladas entre sí para cumplir con las necesidades energéticas de la célula</a:t>
            </a:r>
            <a:endParaRPr lang="es-ES" altLang="es-AR" sz="2800" b="1"/>
          </a:p>
        </p:txBody>
      </p:sp>
    </p:spTree>
    <p:extLst>
      <p:ext uri="{BB962C8B-B14F-4D97-AF65-F5344CB8AC3E}">
        <p14:creationId xmlns:p14="http://schemas.microsoft.com/office/powerpoint/2010/main" val="34222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Confeti pequeño"/>
          <p:cNvSpPr>
            <a:spLocks noGrp="1" noChangeArrowheads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Estructura del glucógeno</a:t>
            </a:r>
          </a:p>
        </p:txBody>
      </p:sp>
      <p:pic>
        <p:nvPicPr>
          <p:cNvPr id="3075" name="Picture 8" descr="fi16p10"/>
          <p:cNvPicPr>
            <a:picLocks noChangeAspect="1" noChangeArrowheads="1"/>
          </p:cNvPicPr>
          <p:nvPr/>
        </p:nvPicPr>
        <p:blipFill>
          <a:blip r:embed="rId2">
            <a:lum bright="-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575"/>
            <a:ext cx="8789988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7543800" y="3508375"/>
            <a:ext cx="1524000" cy="3762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enlace </a:t>
            </a:r>
            <a:r>
              <a:rPr lang="es-ES" altLang="es-AR" sz="1800" b="1">
                <a:cs typeface="Arial" charset="0"/>
                <a:sym typeface="Symbol" pitchFamily="18" charset="2"/>
              </a:rPr>
              <a:t></a:t>
            </a:r>
            <a:r>
              <a:rPr lang="es-ES" altLang="es-AR" sz="1800" b="1">
                <a:cs typeface="Arial" charset="0"/>
              </a:rPr>
              <a:t>1,6</a:t>
            </a: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2895600" y="4346575"/>
            <a:ext cx="1524000" cy="6413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extremo no reductor</a:t>
            </a: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6172200" y="3051175"/>
            <a:ext cx="1981200" cy="36671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enzima ramificante </a:t>
            </a:r>
          </a:p>
        </p:txBody>
      </p:sp>
      <p:sp>
        <p:nvSpPr>
          <p:cNvPr id="3079" name="Text Box 12"/>
          <p:cNvSpPr txBox="1">
            <a:spLocks noChangeArrowheads="1"/>
          </p:cNvSpPr>
          <p:nvPr/>
        </p:nvSpPr>
        <p:spPr bwMode="auto">
          <a:xfrm>
            <a:off x="8027988" y="2565400"/>
            <a:ext cx="762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OH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8077200" y="4346575"/>
            <a:ext cx="762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OH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3813" y="5300663"/>
            <a:ext cx="9120187" cy="1557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-Polisacárido de reserva de las células animales.</a:t>
            </a:r>
          </a:p>
          <a:p>
            <a:pPr>
              <a:defRPr/>
            </a:pPr>
            <a:r>
              <a:rPr lang="es-AR" sz="2400" b="1" dirty="0"/>
              <a:t>-Hígado y músculo.</a:t>
            </a:r>
          </a:p>
          <a:p>
            <a:pPr>
              <a:defRPr/>
            </a:pPr>
            <a:r>
              <a:rPr lang="es-AR" sz="2400" b="1" dirty="0"/>
              <a:t>-Polímero de </a:t>
            </a:r>
            <a:r>
              <a:rPr lang="es-AR" sz="2400" b="1" dirty="0">
                <a:latin typeface="Symbol" panose="05050102010706020507" pitchFamily="18" charset="2"/>
              </a:rPr>
              <a:t>a</a:t>
            </a:r>
            <a:r>
              <a:rPr lang="es-AR" sz="2400" b="1" dirty="0"/>
              <a:t>-glucosa (uniones </a:t>
            </a:r>
            <a:r>
              <a:rPr lang="es-AR" sz="2400" b="1" dirty="0">
                <a:latin typeface="Symbol" panose="05050102010706020507" pitchFamily="18" charset="2"/>
              </a:rPr>
              <a:t>a 1-4) </a:t>
            </a:r>
            <a:r>
              <a:rPr lang="es-AR" sz="2400" b="1" dirty="0">
                <a:latin typeface="+mn-lt"/>
              </a:rPr>
              <a:t>con ramificaciones </a:t>
            </a:r>
          </a:p>
          <a:p>
            <a:pPr>
              <a:defRPr/>
            </a:pPr>
            <a:r>
              <a:rPr lang="es-AR" sz="2400" b="1" dirty="0">
                <a:latin typeface="+mn-lt"/>
              </a:rPr>
              <a:t>(</a:t>
            </a:r>
            <a:r>
              <a:rPr lang="es-AR" sz="2400" b="1" dirty="0">
                <a:latin typeface="Symbol" panose="05050102010706020507" pitchFamily="18" charset="2"/>
              </a:rPr>
              <a:t>a</a:t>
            </a:r>
            <a:r>
              <a:rPr lang="es-AR" sz="2400" b="1" dirty="0">
                <a:latin typeface="+mn-lt"/>
              </a:rPr>
              <a:t> 1-6)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7300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DEGRADACION DEL GLUCOGENO </a:t>
            </a:r>
            <a:r>
              <a:rPr lang="es-ES" altLang="es-AR" sz="3200" b="1" smtClean="0">
                <a:solidFill>
                  <a:srgbClr val="0000FF"/>
                </a:solidFill>
              </a:rPr>
              <a:t>GLUCOGENOLISIS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s-ES" altLang="es-AR" sz="2800" smtClean="0"/>
          </a:p>
          <a:p>
            <a:pPr eaLnBrk="1" hangingPunct="1"/>
            <a:endParaRPr lang="es-ES" altLang="es-AR" sz="2800" smtClean="0"/>
          </a:p>
        </p:txBody>
      </p:sp>
      <p:sp>
        <p:nvSpPr>
          <p:cNvPr id="4100" name="Text Box 4" descr="20%"/>
          <p:cNvSpPr txBox="1">
            <a:spLocks noChangeArrowheads="1"/>
          </p:cNvSpPr>
          <p:nvPr/>
        </p:nvSpPr>
        <p:spPr bwMode="auto">
          <a:xfrm>
            <a:off x="539750" y="1628775"/>
            <a:ext cx="8280400" cy="494188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AR" sz="2400" b="1">
                <a:solidFill>
                  <a:schemeClr val="accent2"/>
                </a:solidFill>
                <a:cs typeface="Arial" charset="0"/>
              </a:rPr>
              <a:t>SE ACTIVA CUANDO LA CELULA NECESITA ENERGIA Y NO DISPONE DE GLUCOSA</a:t>
            </a:r>
          </a:p>
          <a:p>
            <a:pPr eaLnBrk="1" hangingPunct="1">
              <a:spcBef>
                <a:spcPct val="50000"/>
              </a:spcBef>
            </a:pPr>
            <a:endParaRPr lang="es-ES_tradnl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s-ES_tradnl" altLang="es-AR" sz="2400" b="1">
                <a:solidFill>
                  <a:schemeClr val="accent2"/>
                </a:solidFill>
                <a:cs typeface="Arial" charset="0"/>
              </a:rPr>
              <a:t>TIENE LUGAR EN EL CITOPLASMA DE LAS CELULAS</a:t>
            </a:r>
          </a:p>
          <a:p>
            <a:pPr eaLnBrk="1" hangingPunct="1">
              <a:spcBef>
                <a:spcPct val="50000"/>
              </a:spcBef>
            </a:pPr>
            <a:endParaRPr lang="es-ES_tradnl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s-ES_tradnl" altLang="es-AR" sz="2400" b="1">
                <a:solidFill>
                  <a:schemeClr val="accent2"/>
                </a:solidFill>
                <a:cs typeface="Arial" charset="0"/>
              </a:rPr>
              <a:t>ES UN PROCESO MUY ACTIVO EN HIGADO Y MUSCULO ESQUELETICO</a:t>
            </a:r>
            <a:endParaRPr lang="es-ES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FontTx/>
              <a:buNone/>
            </a:pPr>
            <a:endParaRPr lang="es-ES" altLang="es-AR" sz="2400" b="1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REQUIERE DE DOS REACCIONES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8FDBB"/>
          </a:solidFill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s-ES" altLang="es-AR" smtClean="0"/>
          </a:p>
          <a:p>
            <a:pPr marL="609600" indent="-609600" eaLnBrk="1" hangingPunct="1"/>
            <a:r>
              <a:rPr lang="es-ES" altLang="es-AR" b="1" smtClean="0"/>
              <a:t>Eliminación de GLUCOSA del extremo no reductor </a:t>
            </a:r>
            <a:r>
              <a:rPr lang="es-ES" altLang="es-AR" b="1" smtClean="0">
                <a:solidFill>
                  <a:srgbClr val="FF0000"/>
                </a:solidFill>
              </a:rPr>
              <a:t>(uniones </a:t>
            </a:r>
            <a:r>
              <a:rPr lang="es-ES" altLang="es-AR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b="1" smtClean="0">
                <a:solidFill>
                  <a:srgbClr val="FF0000"/>
                </a:solidFill>
              </a:rPr>
              <a:t>-1,4)</a:t>
            </a:r>
          </a:p>
          <a:p>
            <a:pPr marL="609600" indent="-609600" eaLnBrk="1" hangingPunct="1">
              <a:buFontTx/>
              <a:buNone/>
            </a:pPr>
            <a:endParaRPr lang="es-ES" altLang="es-AR" b="1" smtClean="0">
              <a:solidFill>
                <a:srgbClr val="FF0000"/>
              </a:solidFill>
            </a:endParaRPr>
          </a:p>
          <a:p>
            <a:pPr marL="609600" indent="-609600" eaLnBrk="1" hangingPunct="1"/>
            <a:r>
              <a:rPr lang="es-ES" altLang="es-AR" b="1" smtClean="0"/>
              <a:t>Hidrólisis de los enlaces glucosídicos en los puntos de ramificación </a:t>
            </a:r>
            <a:r>
              <a:rPr lang="es-ES" altLang="es-AR" b="1" smtClean="0">
                <a:solidFill>
                  <a:srgbClr val="FF0000"/>
                </a:solidFill>
              </a:rPr>
              <a:t>(uniones </a:t>
            </a:r>
            <a:r>
              <a:rPr lang="es-ES" altLang="es-AR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b="1" smtClean="0">
                <a:solidFill>
                  <a:srgbClr val="FF0000"/>
                </a:solidFill>
              </a:rPr>
              <a:t>-1,6)</a:t>
            </a:r>
          </a:p>
          <a:p>
            <a:pPr marL="609600" indent="-609600" eaLnBrk="1" hangingPunct="1"/>
            <a:endParaRPr lang="es-ES" altLang="es-AR" smtClean="0"/>
          </a:p>
        </p:txBody>
      </p:sp>
    </p:spTree>
    <p:extLst>
      <p:ext uri="{BB962C8B-B14F-4D97-AF65-F5344CB8AC3E}">
        <p14:creationId xmlns:p14="http://schemas.microsoft.com/office/powerpoint/2010/main" val="12376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3200" b="1" smtClean="0"/>
              <a:t>Enzimas que intervienen en el proceso de degradación del GLUCOGENO</a:t>
            </a:r>
            <a:endParaRPr lang="es-ES" sz="3200" b="1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827088" y="1989138"/>
            <a:ext cx="5329237" cy="52863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GLUCOGENO FOSFORILASA</a:t>
            </a:r>
            <a:endParaRPr lang="es-ES" altLang="es-AR" sz="2800" b="1" i="1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755650" y="3357563"/>
            <a:ext cx="5329238" cy="95408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AMILO-</a:t>
            </a:r>
            <a:r>
              <a:rPr lang="es-ES_tradnl" altLang="es-AR" sz="2800" b="1" i="1">
                <a:latin typeface="Symbol" pitchFamily="18" charset="2"/>
              </a:rPr>
              <a:t>a</a:t>
            </a:r>
            <a:r>
              <a:rPr lang="es-ES_tradnl" altLang="es-AR" sz="2800" b="1" i="1"/>
              <a:t> (1,6) GLUCOSIDASA Enzima desramificante</a:t>
            </a:r>
            <a:endParaRPr lang="es-ES" altLang="es-AR" sz="2800" b="1" i="1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84213" y="5013325"/>
            <a:ext cx="4319587" cy="528638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FOSFOGLUCOMUTASA</a:t>
            </a:r>
            <a:endParaRPr lang="es-ES" altLang="es-AR" sz="2800" b="1" i="1"/>
          </a:p>
        </p:txBody>
      </p:sp>
    </p:spTree>
    <p:extLst>
      <p:ext uri="{BB962C8B-B14F-4D97-AF65-F5344CB8AC3E}">
        <p14:creationId xmlns:p14="http://schemas.microsoft.com/office/powerpoint/2010/main" val="29317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 descr="20%"/>
          <p:cNvSpPr txBox="1">
            <a:spLocks noChangeArrowheads="1"/>
          </p:cNvSpPr>
          <p:nvPr/>
        </p:nvSpPr>
        <p:spPr bwMode="auto">
          <a:xfrm>
            <a:off x="250825" y="4797425"/>
            <a:ext cx="8605838" cy="158273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GLUCOGENO</a:t>
            </a:r>
            <a:r>
              <a:rPr lang="es-ES" altLang="es-AR" sz="2400" b="1" baseline="-25000">
                <a:cs typeface="Arial" charset="0"/>
              </a:rPr>
              <a:t>n </a:t>
            </a:r>
            <a:r>
              <a:rPr lang="es-ES" altLang="es-AR" sz="2400" b="1">
                <a:cs typeface="Arial" charset="0"/>
              </a:rPr>
              <a:t>+  Pi</a:t>
            </a:r>
            <a:r>
              <a:rPr lang="es-ES" altLang="es-AR" sz="2400" b="1" baseline="-25000">
                <a:cs typeface="Arial" charset="0"/>
              </a:rPr>
              <a:t>               </a:t>
            </a:r>
            <a:r>
              <a:rPr lang="es-ES" altLang="es-AR" sz="2400" b="1">
                <a:cs typeface="Arial" charset="0"/>
              </a:rPr>
              <a:t>GLUCOGENO n-1  + GLUCOSA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REACCIONES DE LA GLUCOGENOLISIS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5732462"/>
          </a:xfrm>
        </p:spPr>
        <p:txBody>
          <a:bodyPr/>
          <a:lstStyle/>
          <a:p>
            <a:pPr eaLnBrk="1" hangingPunct="1"/>
            <a:r>
              <a:rPr lang="es-ES" altLang="es-AR" sz="2800" b="1" i="1" smtClean="0">
                <a:solidFill>
                  <a:srgbClr val="FF0000"/>
                </a:solidFill>
              </a:rPr>
              <a:t>GLUCOGENO FOSFORILASA</a:t>
            </a: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es-ES" altLang="es-AR" sz="2800" b="1" i="1" smtClean="0">
                <a:solidFill>
                  <a:srgbClr val="FF0000"/>
                </a:solidFill>
              </a:rPr>
              <a:t>AMILO- </a:t>
            </a:r>
            <a:r>
              <a:rPr lang="es-ES" altLang="es-AR" sz="2800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sz="2800" b="1" smtClean="0">
                <a:solidFill>
                  <a:srgbClr val="FF0000"/>
                </a:solidFill>
              </a:rPr>
              <a:t>(1,6)-GLUCOSIDASA</a:t>
            </a:r>
          </a:p>
        </p:txBody>
      </p:sp>
      <p:sp>
        <p:nvSpPr>
          <p:cNvPr id="7173" name="Text Box 5" descr="20%"/>
          <p:cNvSpPr txBox="1">
            <a:spLocks noChangeArrowheads="1"/>
          </p:cNvSpPr>
          <p:nvPr/>
        </p:nvSpPr>
        <p:spPr bwMode="auto">
          <a:xfrm>
            <a:off x="323850" y="1700213"/>
            <a:ext cx="8748713" cy="1582737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GLUCOGENO</a:t>
            </a:r>
            <a:r>
              <a:rPr lang="es-ES" altLang="es-AR" sz="2400" b="1" baseline="-25000">
                <a:cs typeface="Arial" charset="0"/>
              </a:rPr>
              <a:t>n </a:t>
            </a:r>
            <a:r>
              <a:rPr lang="es-ES" altLang="es-AR" sz="2400" b="1">
                <a:cs typeface="Arial" charset="0"/>
              </a:rPr>
              <a:t>+  Pi        GLUCOGENOn-1  + GLUCOSA-1-P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348038" y="2492375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 rot="954990">
            <a:off x="3419475" y="2852738"/>
            <a:ext cx="22082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altLang="es-AR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-1,4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203575" y="558958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 rot="954990">
            <a:off x="3413125" y="5975350"/>
            <a:ext cx="235585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altLang="es-AR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-1,6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68313" y="3573463"/>
            <a:ext cx="7704137" cy="528637"/>
          </a:xfrm>
          <a:prstGeom prst="rect">
            <a:avLst/>
          </a:prstGeom>
          <a:solidFill>
            <a:srgbClr val="A2FA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 dirty="0" smtClean="0">
                <a:solidFill>
                  <a:schemeClr val="accent2"/>
                </a:solidFill>
                <a:cs typeface="Arial" charset="0"/>
              </a:rPr>
              <a:t>EN UN </a:t>
            </a:r>
            <a:r>
              <a:rPr lang="es-ES" altLang="es-AR" sz="2800" b="1" i="1" dirty="0">
                <a:solidFill>
                  <a:schemeClr val="accent2"/>
                </a:solidFill>
                <a:cs typeface="Arial" charset="0"/>
              </a:rPr>
              <a:t>PUNTO DE </a:t>
            </a:r>
            <a:r>
              <a:rPr lang="es-ES" altLang="es-AR" sz="2800" b="1" i="1" dirty="0" smtClean="0">
                <a:solidFill>
                  <a:schemeClr val="accent2"/>
                </a:solidFill>
                <a:cs typeface="Arial" charset="0"/>
              </a:rPr>
              <a:t>RAMIFICACIÓN: </a:t>
            </a:r>
            <a:endParaRPr lang="es-ES" altLang="es-AR" sz="2800" b="1" i="1" dirty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8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" b="51225"/>
          <a:stretch>
            <a:fillRect/>
          </a:stretch>
        </p:blipFill>
        <p:spPr bwMode="auto">
          <a:xfrm>
            <a:off x="250825" y="2205038"/>
            <a:ext cx="46450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4" descr="25%"/>
          <p:cNvSpPr>
            <a:spLocks noGrp="1" noChangeArrowheads="1"/>
          </p:cNvSpPr>
          <p:nvPr>
            <p:ph type="title"/>
          </p:nvPr>
        </p:nvSpPr>
        <p:spPr>
          <a:pattFill prst="pct25">
            <a:fgClr>
              <a:srgbClr val="00FFFF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AR" sz="3200" b="1" smtClean="0"/>
              <a:t>MECANISMO DE DEGRADACION DEL GLUCOGENO</a:t>
            </a:r>
            <a:endParaRPr lang="es-ES" altLang="es-AR" sz="3200" b="1" smtClean="0"/>
          </a:p>
        </p:txBody>
      </p:sp>
      <p:pic>
        <p:nvPicPr>
          <p:cNvPr id="8196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48775"/>
          <a:stretch>
            <a:fillRect/>
          </a:stretch>
        </p:blipFill>
        <p:spPr bwMode="auto">
          <a:xfrm>
            <a:off x="4851400" y="1844675"/>
            <a:ext cx="4292600" cy="44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6"/>
          <p:cNvSpPr txBox="1">
            <a:spLocks noChangeArrowheads="1"/>
          </p:cNvSpPr>
          <p:nvPr/>
        </p:nvSpPr>
        <p:spPr bwMode="auto">
          <a:xfrm>
            <a:off x="250825" y="1844675"/>
            <a:ext cx="2233613" cy="822325"/>
          </a:xfrm>
          <a:prstGeom prst="rect">
            <a:avLst/>
          </a:prstGeom>
          <a:solidFill>
            <a:srgbClr val="D5FF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EXTREMO NO REDUCTOR</a:t>
            </a:r>
            <a:endParaRPr lang="es-ES" altLang="es-AR" sz="2400"/>
          </a:p>
        </p:txBody>
      </p:sp>
      <p:sp>
        <p:nvSpPr>
          <p:cNvPr id="8198" name="Text Box 57"/>
          <p:cNvSpPr txBox="1">
            <a:spLocks noChangeArrowheads="1"/>
          </p:cNvSpPr>
          <p:nvPr/>
        </p:nvSpPr>
        <p:spPr bwMode="auto">
          <a:xfrm>
            <a:off x="1116013" y="3644900"/>
            <a:ext cx="345598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Molécula de glucógeno</a:t>
            </a:r>
            <a:endParaRPr lang="es-ES" altLang="es-AR" sz="2400"/>
          </a:p>
        </p:txBody>
      </p:sp>
      <p:sp>
        <p:nvSpPr>
          <p:cNvPr id="8199" name="Text Box 58"/>
          <p:cNvSpPr txBox="1">
            <a:spLocks noChangeArrowheads="1"/>
          </p:cNvSpPr>
          <p:nvPr/>
        </p:nvSpPr>
        <p:spPr bwMode="auto">
          <a:xfrm>
            <a:off x="250825" y="4076700"/>
            <a:ext cx="2233613" cy="822325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i="1"/>
              <a:t>Glucógeno fosforilasa</a:t>
            </a:r>
            <a:endParaRPr lang="es-ES" altLang="es-AR" sz="2400" i="1"/>
          </a:p>
        </p:txBody>
      </p:sp>
      <p:sp>
        <p:nvSpPr>
          <p:cNvPr id="8200" name="Line 59"/>
          <p:cNvSpPr>
            <a:spLocks noChangeShapeType="1"/>
          </p:cNvSpPr>
          <p:nvPr/>
        </p:nvSpPr>
        <p:spPr bwMode="auto">
          <a:xfrm>
            <a:off x="2555875" y="40052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201" name="Text Box 60"/>
          <p:cNvSpPr txBox="1">
            <a:spLocks noChangeArrowheads="1"/>
          </p:cNvSpPr>
          <p:nvPr/>
        </p:nvSpPr>
        <p:spPr bwMode="auto">
          <a:xfrm>
            <a:off x="179388" y="5851525"/>
            <a:ext cx="2233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Glu-1-P</a:t>
            </a:r>
            <a:endParaRPr lang="es-ES" altLang="es-AR" sz="2400" b="1">
              <a:solidFill>
                <a:srgbClr val="0000FF"/>
              </a:solidFill>
            </a:endParaRPr>
          </a:p>
        </p:txBody>
      </p:sp>
      <p:sp>
        <p:nvSpPr>
          <p:cNvPr id="8202" name="Text Box 61"/>
          <p:cNvSpPr txBox="1">
            <a:spLocks noChangeArrowheads="1"/>
          </p:cNvSpPr>
          <p:nvPr/>
        </p:nvSpPr>
        <p:spPr bwMode="auto">
          <a:xfrm>
            <a:off x="3851275" y="2319338"/>
            <a:ext cx="1295400" cy="8223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uniones </a:t>
            </a:r>
            <a:r>
              <a:rPr lang="es-ES_tradnl" altLang="es-AR" sz="2400">
                <a:latin typeface="Symbol" pitchFamily="18" charset="2"/>
              </a:rPr>
              <a:t>a</a:t>
            </a:r>
            <a:r>
              <a:rPr lang="es-ES_tradnl" altLang="es-AR" sz="2400"/>
              <a:t>-1,6</a:t>
            </a:r>
            <a:endParaRPr lang="es-ES" altLang="es-AR" sz="2400"/>
          </a:p>
        </p:txBody>
      </p:sp>
      <p:sp>
        <p:nvSpPr>
          <p:cNvPr id="8203" name="Text Box 62"/>
          <p:cNvSpPr txBox="1">
            <a:spLocks noChangeArrowheads="1"/>
          </p:cNvSpPr>
          <p:nvPr/>
        </p:nvSpPr>
        <p:spPr bwMode="auto">
          <a:xfrm>
            <a:off x="5292725" y="1989138"/>
            <a:ext cx="2233613" cy="822325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i="1"/>
              <a:t>Glucógeno transferasa</a:t>
            </a:r>
            <a:endParaRPr lang="es-ES" altLang="es-AR" sz="1800"/>
          </a:p>
        </p:txBody>
      </p:sp>
      <p:sp>
        <p:nvSpPr>
          <p:cNvPr id="8204" name="Text Box 63"/>
          <p:cNvSpPr txBox="1">
            <a:spLocks noChangeArrowheads="1"/>
          </p:cNvSpPr>
          <p:nvPr/>
        </p:nvSpPr>
        <p:spPr bwMode="auto">
          <a:xfrm>
            <a:off x="4356100" y="3789363"/>
            <a:ext cx="2233613" cy="1096962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400" i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i="1"/>
              <a:t>Glucosidasa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8205" name="Text Box 64"/>
          <p:cNvSpPr txBox="1">
            <a:spLocks noChangeArrowheads="1"/>
          </p:cNvSpPr>
          <p:nvPr/>
        </p:nvSpPr>
        <p:spPr bwMode="auto">
          <a:xfrm>
            <a:off x="7524750" y="4221163"/>
            <a:ext cx="1439863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Glucosa</a:t>
            </a:r>
            <a:endParaRPr lang="es-ES" altLang="es-AR" sz="1800"/>
          </a:p>
        </p:txBody>
      </p:sp>
      <p:sp>
        <p:nvSpPr>
          <p:cNvPr id="8206" name="Rectangle 65"/>
          <p:cNvSpPr>
            <a:spLocks noChangeArrowheads="1"/>
          </p:cNvSpPr>
          <p:nvPr/>
        </p:nvSpPr>
        <p:spPr bwMode="auto">
          <a:xfrm>
            <a:off x="5076825" y="5445125"/>
            <a:ext cx="3240088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8207" name="Line 66"/>
          <p:cNvSpPr>
            <a:spLocks noChangeShapeType="1"/>
          </p:cNvSpPr>
          <p:nvPr/>
        </p:nvSpPr>
        <p:spPr bwMode="auto">
          <a:xfrm>
            <a:off x="6732588" y="37893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44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422275"/>
            <a:ext cx="6157913" cy="60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1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CuadroTexto"/>
          <p:cNvSpPr txBox="1">
            <a:spLocks noChangeArrowheads="1"/>
          </p:cNvSpPr>
          <p:nvPr/>
        </p:nvSpPr>
        <p:spPr bwMode="auto">
          <a:xfrm>
            <a:off x="-28575" y="1268413"/>
            <a:ext cx="9131300" cy="3970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AR" altLang="es-AR" sz="2800" b="1" u="sng" dirty="0"/>
              <a:t>FORMACIÓN DE G-6-P</a:t>
            </a:r>
            <a:r>
              <a:rPr lang="es-AR" altLang="es-AR" sz="2800" b="1" u="sng" dirty="0">
                <a:sym typeface="Wingdings" pitchFamily="2" charset="2"/>
              </a:rPr>
              <a:t> </a:t>
            </a: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dirty="0">
                <a:sym typeface="Wingdings" pitchFamily="2" charset="2"/>
              </a:rPr>
              <a:t>GLU-1-P   FOSFOGLUCOMUTASA GLU-6-P</a:t>
            </a: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u="sng" dirty="0">
                <a:sym typeface="Wingdings" pitchFamily="2" charset="2"/>
              </a:rPr>
              <a:t>FORMACIÓN DE GLUCOSA </a:t>
            </a:r>
            <a:r>
              <a:rPr lang="es-AR" altLang="es-AR" sz="2800" b="1" u="sng" dirty="0" smtClean="0">
                <a:sym typeface="Wingdings" pitchFamily="2" charset="2"/>
              </a:rPr>
              <a:t>LIBRE (hígado)</a:t>
            </a:r>
            <a:endParaRPr lang="es-AR" altLang="es-AR" sz="2800" b="1" u="sng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dirty="0">
                <a:sym typeface="Wingdings" pitchFamily="2" charset="2"/>
              </a:rPr>
              <a:t>G-6-P  GLUCOSA-6-FOSFATASA G LIBRE + Pi</a:t>
            </a:r>
            <a:endParaRPr lang="es-AR" altLang="es-AR" sz="2800" b="1" dirty="0"/>
          </a:p>
        </p:txBody>
      </p:sp>
    </p:spTree>
    <p:extLst>
      <p:ext uri="{BB962C8B-B14F-4D97-AF65-F5344CB8AC3E}">
        <p14:creationId xmlns:p14="http://schemas.microsoft.com/office/powerpoint/2010/main" val="37079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REGULACION DE LA GLUCOGENOLISIS</a:t>
            </a:r>
          </a:p>
        </p:txBody>
      </p:sp>
      <p:sp>
        <p:nvSpPr>
          <p:cNvPr id="10243" name="Rectangle 3" descr="50%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lphaLcParenR"/>
            </a:pPr>
            <a:r>
              <a:rPr lang="es-ES" altLang="es-AR" sz="2800" b="1" smtClean="0">
                <a:solidFill>
                  <a:srgbClr val="0000FF"/>
                </a:solidFill>
              </a:rPr>
              <a:t>REGULACION ALOSTERICA</a:t>
            </a:r>
            <a:r>
              <a:rPr lang="es-ES" altLang="es-AR" sz="2800" b="1" smtClean="0">
                <a:solidFill>
                  <a:schemeClr val="accent2"/>
                </a:solidFill>
              </a:rPr>
              <a:t> : </a:t>
            </a:r>
            <a:r>
              <a:rPr lang="es-ES" altLang="es-AR" sz="2800" b="1" smtClean="0">
                <a:solidFill>
                  <a:srgbClr val="FF0000"/>
                </a:solidFill>
              </a:rPr>
              <a:t>AMP</a:t>
            </a:r>
            <a:r>
              <a:rPr lang="es-ES" altLang="es-AR" sz="2800" b="1" smtClean="0">
                <a:solidFill>
                  <a:schemeClr val="accent2"/>
                </a:solidFill>
              </a:rPr>
              <a:t>/ATP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altLang="es-AR" sz="2800" b="1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altLang="es-AR" sz="2800" b="1" smtClean="0">
                <a:solidFill>
                  <a:srgbClr val="0000FF"/>
                </a:solidFill>
              </a:rPr>
              <a:t>b)</a:t>
            </a:r>
            <a:r>
              <a:rPr lang="es-ES" altLang="es-AR" sz="2800" b="1" smtClean="0">
                <a:solidFill>
                  <a:schemeClr val="accent2"/>
                </a:solidFill>
              </a:rPr>
              <a:t> </a:t>
            </a:r>
            <a:r>
              <a:rPr lang="es-ES" altLang="es-AR" sz="2800" b="1" smtClean="0">
                <a:solidFill>
                  <a:srgbClr val="0000FF"/>
                </a:solidFill>
              </a:rPr>
              <a:t>REGULACION HORMONAL</a:t>
            </a:r>
            <a:r>
              <a:rPr lang="es-ES" altLang="es-AR" sz="2800" b="1" smtClean="0">
                <a:solidFill>
                  <a:schemeClr val="accent2"/>
                </a:solidFill>
              </a:rPr>
              <a:t>: Intervienen 3 hormonas</a:t>
            </a: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altLang="es-AR" sz="2800" smtClean="0"/>
              <a:t>	1)</a:t>
            </a:r>
            <a:r>
              <a:rPr lang="es-ES" altLang="es-AR" sz="2800" smtClean="0">
                <a:solidFill>
                  <a:srgbClr val="FF0000"/>
                </a:solidFill>
              </a:rPr>
              <a:t>INSULINA</a:t>
            </a:r>
            <a:r>
              <a:rPr lang="es-ES" altLang="es-AR" sz="28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altLang="es-AR" sz="28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altLang="es-AR" sz="2800" smtClean="0"/>
              <a:t> 	2) </a:t>
            </a:r>
            <a:r>
              <a:rPr lang="es-ES" altLang="es-AR" sz="2800" smtClean="0">
                <a:solidFill>
                  <a:srgbClr val="FF0000"/>
                </a:solidFill>
              </a:rPr>
              <a:t>GLUCAGON </a:t>
            </a:r>
            <a:r>
              <a:rPr lang="es-ES" altLang="es-AR" sz="2800" smtClean="0"/>
              <a:t>(Hepatocito)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altLang="es-AR" sz="28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altLang="es-AR" sz="2800" smtClean="0"/>
              <a:t> 	3) </a:t>
            </a:r>
            <a:r>
              <a:rPr lang="es-ES" altLang="es-AR" sz="2800" smtClean="0">
                <a:solidFill>
                  <a:srgbClr val="FF0000"/>
                </a:solidFill>
              </a:rPr>
              <a:t>ADRENALINA</a:t>
            </a:r>
            <a:r>
              <a:rPr lang="es-ES" altLang="es-AR" sz="2800" smtClean="0"/>
              <a:t> (Células musculares)</a:t>
            </a:r>
          </a:p>
        </p:txBody>
      </p:sp>
    </p:spTree>
    <p:extLst>
      <p:ext uri="{BB962C8B-B14F-4D97-AF65-F5344CB8AC3E}">
        <p14:creationId xmlns:p14="http://schemas.microsoft.com/office/powerpoint/2010/main" val="23986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mtClean="0"/>
              <a:t>GLUCOGENO FOSFORILASA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altLang="es-AR" smtClean="0"/>
              <a:t>Es una enzima que se regula covalentemente</a:t>
            </a:r>
          </a:p>
          <a:p>
            <a:pPr eaLnBrk="1" hangingPunct="1"/>
            <a:endParaRPr lang="es-ES" altLang="es-AR" smtClean="0"/>
          </a:p>
          <a:p>
            <a:pPr eaLnBrk="1" hangingPunct="1"/>
            <a:r>
              <a:rPr lang="es-ES" altLang="es-AR" smtClean="0"/>
              <a:t>Es activa cuando está fosforilada</a:t>
            </a:r>
          </a:p>
          <a:p>
            <a:pPr eaLnBrk="1" hangingPunct="1">
              <a:buFontTx/>
              <a:buNone/>
            </a:pPr>
            <a:endParaRPr lang="es-ES" altLang="es-AR" smtClean="0"/>
          </a:p>
          <a:p>
            <a:pPr eaLnBrk="1" hangingPunct="1"/>
            <a:r>
              <a:rPr lang="es-ES" altLang="es-AR" smtClean="0"/>
              <a:t>Es inactiva cuando está desfosforilada</a:t>
            </a:r>
          </a:p>
        </p:txBody>
      </p:sp>
    </p:spTree>
    <p:extLst>
      <p:ext uri="{BB962C8B-B14F-4D97-AF65-F5344CB8AC3E}">
        <p14:creationId xmlns:p14="http://schemas.microsoft.com/office/powerpoint/2010/main" val="59218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4000" smtClean="0"/>
              <a:t>Regulacion covalente de la </a:t>
            </a:r>
            <a:r>
              <a:rPr lang="es-ES" altLang="es-AR" sz="4000" i="1" smtClean="0"/>
              <a:t>glucógeno fosforilasa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altLang="es-AR" sz="2800" b="1" i="1" smtClean="0">
                <a:solidFill>
                  <a:srgbClr val="FF0000"/>
                </a:solidFill>
              </a:rPr>
              <a:t>FOSFORILASA (b)		FOSFORILASA (a)</a:t>
            </a:r>
          </a:p>
          <a:p>
            <a:pPr eaLnBrk="1" hangingPunct="1">
              <a:buFontTx/>
              <a:buNone/>
            </a:pPr>
            <a:r>
              <a:rPr lang="es-ES" altLang="es-AR" sz="2800" b="1" i="1" smtClean="0">
                <a:solidFill>
                  <a:srgbClr val="FF0000"/>
                </a:solidFill>
              </a:rPr>
              <a:t>        </a:t>
            </a:r>
            <a:r>
              <a:rPr lang="es-ES" altLang="es-AR" sz="2800" b="1" i="1" smtClean="0"/>
              <a:t>(inactiva)			  	 (activa)</a:t>
            </a:r>
            <a:endParaRPr lang="es-ES" altLang="es-AR" sz="2800" b="1" i="1" smtClean="0">
              <a:solidFill>
                <a:srgbClr val="FF0000"/>
              </a:solidFill>
            </a:endParaRP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95288" y="2708275"/>
            <a:ext cx="1223962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1619250" y="2708275"/>
            <a:ext cx="1223963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1619250" y="400526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395288" y="400526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5508625" y="299561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6661150" y="299561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5653088" y="364331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6805613" y="364331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5726113" y="2708275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7742238" y="2852738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2302" name="Oval 14"/>
          <p:cNvSpPr>
            <a:spLocks noChangeArrowheads="1"/>
          </p:cNvSpPr>
          <p:nvPr/>
        </p:nvSpPr>
        <p:spPr bwMode="auto">
          <a:xfrm>
            <a:off x="5510213" y="4149725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7885113" y="4076700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3203575" y="371633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05" name="AutoShape 17"/>
          <p:cNvSpPr>
            <a:spLocks noChangeArrowheads="1"/>
          </p:cNvSpPr>
          <p:nvPr/>
        </p:nvSpPr>
        <p:spPr bwMode="auto">
          <a:xfrm>
            <a:off x="3492500" y="3716338"/>
            <a:ext cx="503238" cy="2889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3995738" y="3933825"/>
            <a:ext cx="1008062" cy="57467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ADP</a:t>
            </a:r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2987675" y="3933825"/>
            <a:ext cx="1008063" cy="574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ATP</a:t>
            </a:r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 rot="-1222515">
            <a:off x="3594100" y="3206750"/>
            <a:ext cx="288925" cy="503238"/>
          </a:xfrm>
          <a:prstGeom prst="upArrow">
            <a:avLst>
              <a:gd name="adj1" fmla="val 50000"/>
              <a:gd name="adj2" fmla="val 435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2309" name="Rectangle 21" descr="20%"/>
          <p:cNvSpPr>
            <a:spLocks noChangeArrowheads="1"/>
          </p:cNvSpPr>
          <p:nvPr/>
        </p:nvSpPr>
        <p:spPr bwMode="auto">
          <a:xfrm>
            <a:off x="3492500" y="2636838"/>
            <a:ext cx="935038" cy="576262"/>
          </a:xfrm>
          <a:prstGeom prst="rect">
            <a:avLst/>
          </a:prstGeom>
          <a:pattFill prst="pct20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4 Pi</a:t>
            </a:r>
          </a:p>
        </p:txBody>
      </p:sp>
      <p:sp>
        <p:nvSpPr>
          <p:cNvPr id="12310" name="1 CuadroTexto"/>
          <p:cNvSpPr txBox="1">
            <a:spLocks noChangeArrowheads="1"/>
          </p:cNvSpPr>
          <p:nvPr/>
        </p:nvSpPr>
        <p:spPr bwMode="auto">
          <a:xfrm>
            <a:off x="3076575" y="4662488"/>
            <a:ext cx="1838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AR" altLang="es-AR" b="1"/>
              <a:t>FOSFORILASA</a:t>
            </a:r>
          </a:p>
          <a:p>
            <a:pPr algn="ctr" eaLnBrk="1" hangingPunct="1"/>
            <a:r>
              <a:rPr lang="es-AR" altLang="es-AR" b="1"/>
              <a:t>QUINASA</a:t>
            </a:r>
          </a:p>
        </p:txBody>
      </p:sp>
    </p:spTree>
    <p:extLst>
      <p:ext uri="{BB962C8B-B14F-4D97-AF65-F5344CB8AC3E}">
        <p14:creationId xmlns:p14="http://schemas.microsoft.com/office/powerpoint/2010/main" val="2372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88913"/>
            <a:ext cx="5688012" cy="635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3 CuadroTexto"/>
          <p:cNvSpPr txBox="1">
            <a:spLocks noChangeArrowheads="1"/>
          </p:cNvSpPr>
          <p:nvPr/>
        </p:nvSpPr>
        <p:spPr bwMode="auto">
          <a:xfrm>
            <a:off x="6484938" y="5140325"/>
            <a:ext cx="2654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AR" altLang="es-AR" b="1"/>
              <a:t>GLUCÓGENO </a:t>
            </a:r>
            <a:r>
              <a:rPr lang="es-AR" altLang="es-AR" b="1">
                <a:sym typeface="Wingdings" pitchFamily="2" charset="2"/>
              </a:rPr>
              <a:t> G-1-P</a:t>
            </a:r>
            <a:endParaRPr lang="es-AR" altLang="es-AR" b="1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7235825" y="4508500"/>
            <a:ext cx="865188" cy="631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3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07375" cy="4897437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0070C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" sz="2800" b="1" u="sng" dirty="0" smtClean="0"/>
              <a:t>Cuando BAJAN los niveles de glucosa sanguínea </a:t>
            </a:r>
            <a:r>
              <a:rPr lang="es-ES" sz="2800" b="1" dirty="0" smtClean="0"/>
              <a:t>(GLUCEMIA)</a:t>
            </a:r>
            <a:endParaRPr lang="es-MX" sz="2800" b="1" dirty="0" smtClean="0"/>
          </a:p>
          <a:p>
            <a:pPr eaLnBrk="1" hangingPunct="1">
              <a:buFontTx/>
              <a:buNone/>
              <a:defRPr/>
            </a:pPr>
            <a:endParaRPr lang="es-ES" sz="2800" b="1" dirty="0" smtClean="0"/>
          </a:p>
          <a:p>
            <a:pPr eaLnBrk="1" hangingPunct="1">
              <a:defRPr/>
            </a:pPr>
            <a:r>
              <a:rPr lang="es-ES" sz="2800" b="1" dirty="0" smtClean="0"/>
              <a:t>Se libera glucagón</a:t>
            </a:r>
            <a:r>
              <a:rPr lang="es-MX" sz="2800" b="1" dirty="0" smtClean="0"/>
              <a:t> del páncreas</a:t>
            </a:r>
          </a:p>
          <a:p>
            <a:pPr eaLnBrk="1" hangingPunct="1">
              <a:defRPr/>
            </a:pPr>
            <a:endParaRPr lang="es-ES" sz="2800" b="1" dirty="0" smtClean="0"/>
          </a:p>
          <a:p>
            <a:pPr eaLnBrk="1" hangingPunct="1">
              <a:defRPr/>
            </a:pPr>
            <a:r>
              <a:rPr lang="es-ES" sz="2800" b="1" dirty="0" smtClean="0"/>
              <a:t>Se activa la </a:t>
            </a:r>
            <a:r>
              <a:rPr lang="es-ES" sz="2800" b="1" dirty="0" err="1" smtClean="0"/>
              <a:t>adenilato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ciclasa</a:t>
            </a:r>
            <a:r>
              <a:rPr lang="es-ES" sz="2800" b="1" dirty="0" smtClean="0"/>
              <a:t> y en consecuencia la </a:t>
            </a:r>
            <a:r>
              <a:rPr lang="es-ES" sz="2800" b="1" dirty="0" err="1" smtClean="0"/>
              <a:t>glucogenolisis</a:t>
            </a:r>
            <a:r>
              <a:rPr lang="es-ES" sz="2800" b="1" dirty="0" smtClean="0"/>
              <a:t>.</a:t>
            </a:r>
            <a:endParaRPr lang="es-MX" sz="2800" b="1" dirty="0" smtClean="0"/>
          </a:p>
          <a:p>
            <a:pPr eaLnBrk="1" hangingPunct="1">
              <a:buFontTx/>
              <a:buNone/>
              <a:defRPr/>
            </a:pPr>
            <a:endParaRPr lang="es-ES" sz="2800" b="1" dirty="0" smtClean="0"/>
          </a:p>
          <a:p>
            <a:pPr eaLnBrk="1" hangingPunct="1">
              <a:defRPr/>
            </a:pPr>
            <a:r>
              <a:rPr lang="es-ES" sz="2800" b="1" dirty="0" smtClean="0"/>
              <a:t>Sobre glucosa 1-fosfato actúa una </a:t>
            </a:r>
            <a:r>
              <a:rPr lang="es-ES" sz="2800" b="1" i="1" dirty="0" smtClean="0"/>
              <a:t>fosfatasa </a:t>
            </a:r>
            <a:r>
              <a:rPr lang="es-ES" sz="2800" b="1" dirty="0" smtClean="0"/>
              <a:t>y  se libera glucosa libre en sangre.</a:t>
            </a:r>
            <a:endParaRPr lang="es-MX" sz="2800" b="1" dirty="0" smtClean="0"/>
          </a:p>
          <a:p>
            <a:pPr eaLnBrk="1" hangingPunct="1">
              <a:buFontTx/>
              <a:buNone/>
              <a:defRPr/>
            </a:pPr>
            <a:endParaRPr lang="es-ES" sz="2800" b="1" dirty="0" smtClean="0"/>
          </a:p>
        </p:txBody>
      </p:sp>
      <p:sp>
        <p:nvSpPr>
          <p:cNvPr id="14341" name="Rectangle 3"/>
          <p:cNvSpPr>
            <a:spLocks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49797"/>
              </a:gs>
              <a:gs pos="50000">
                <a:srgbClr val="A8DADA"/>
              </a:gs>
              <a:gs pos="100000">
                <a:srgbClr val="C8FFFF"/>
              </a:gs>
            </a:gsLst>
            <a:lin ang="5400000" scaled="1"/>
          </a:gradFill>
          <a:ln>
            <a:solidFill>
              <a:srgbClr val="0070C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Cuando y como se regula en HIGADO??</a:t>
            </a:r>
          </a:p>
        </p:txBody>
      </p:sp>
    </p:spTree>
    <p:extLst>
      <p:ext uri="{BB962C8B-B14F-4D97-AF65-F5344CB8AC3E}">
        <p14:creationId xmlns:p14="http://schemas.microsoft.com/office/powerpoint/2010/main" val="32549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 descr="25%"/>
          <p:cNvSpPr>
            <a:spLocks noChangeArrowheads="1"/>
          </p:cNvSpPr>
          <p:nvPr/>
        </p:nvSpPr>
        <p:spPr bwMode="auto">
          <a:xfrm>
            <a:off x="468313" y="765175"/>
            <a:ext cx="7559675" cy="4926013"/>
          </a:xfrm>
          <a:prstGeom prst="rect">
            <a:avLst/>
          </a:prstGeom>
          <a:pattFill prst="pct25">
            <a:fgClr>
              <a:srgbClr val="00FFFF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" altLang="es-AR" u="sng"/>
              <a:t>Cuando </a:t>
            </a:r>
            <a:r>
              <a:rPr lang="es-ES" altLang="es-AR" b="1" u="sng"/>
              <a:t>AUMENTAN </a:t>
            </a:r>
            <a:r>
              <a:rPr lang="es-ES" altLang="es-AR" u="sng"/>
              <a:t>los niveles de glucosa sanguíne</a:t>
            </a:r>
            <a:r>
              <a:rPr lang="es-MX" altLang="es-AR" u="sng"/>
              <a:t>a</a:t>
            </a:r>
          </a:p>
          <a:p>
            <a:pPr algn="ctr" eaLnBrk="1" hangingPunct="1">
              <a:buFontTx/>
              <a:buNone/>
            </a:pPr>
            <a:endParaRPr lang="es-ES" altLang="es-AR" u="sng"/>
          </a:p>
          <a:p>
            <a:pPr eaLnBrk="1" hangingPunct="1"/>
            <a:endParaRPr lang="es-MX" altLang="es-AR"/>
          </a:p>
          <a:p>
            <a:pPr eaLnBrk="1" hangingPunct="1">
              <a:buFontTx/>
              <a:buNone/>
            </a:pPr>
            <a:endParaRPr lang="es-ES" altLang="es-AR"/>
          </a:p>
          <a:p>
            <a:pPr eaLnBrk="1" hangingPunct="1">
              <a:buFontTx/>
              <a:buNone/>
            </a:pPr>
            <a:endParaRPr lang="es-ES" altLang="es-AR"/>
          </a:p>
          <a:p>
            <a:pPr eaLnBrk="1" hangingPunct="1">
              <a:buFontTx/>
              <a:buNone/>
            </a:pPr>
            <a:endParaRPr lang="es-ES" altLang="es-AR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5800" y="1981200"/>
            <a:ext cx="7086600" cy="3516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/>
              <a:t>Se libera Insulina </a:t>
            </a:r>
            <a:r>
              <a:rPr lang="es-MX" altLang="es-AR"/>
              <a:t>del páncreas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/>
              <a:t>Se estimula la actividad fosfatasa</a:t>
            </a:r>
            <a:endParaRPr lang="es-MX" altLang="es-AR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MX" altLang="es-AR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/>
              <a:t>Se inhibe la glucógeno fosforilasa</a:t>
            </a:r>
          </a:p>
        </p:txBody>
      </p:sp>
    </p:spTree>
    <p:extLst>
      <p:ext uri="{BB962C8B-B14F-4D97-AF65-F5344CB8AC3E}">
        <p14:creationId xmlns:p14="http://schemas.microsoft.com/office/powerpoint/2010/main" val="4248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2FAF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smtClean="0"/>
              <a:t>COMO SE REGULA EN MUSCULO??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76388"/>
            <a:ext cx="8686800" cy="4948237"/>
          </a:xfrm>
          <a:ln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s-ES" altLang="es-AR" sz="2800" b="1" dirty="0" smtClean="0"/>
              <a:t>Cuando el músculo necesita una rápida provisión de energía</a:t>
            </a:r>
            <a:r>
              <a:rPr lang="es-ES" altLang="es-AR" sz="2800" dirty="0" smtClean="0"/>
              <a:t> (carrera, estados estrés emocional, agresión física)</a:t>
            </a:r>
          </a:p>
          <a:p>
            <a:pPr eaLnBrk="1" hangingPunct="1">
              <a:defRPr/>
            </a:pPr>
            <a:endParaRPr lang="es-ES" altLang="es-AR" sz="2800" dirty="0" smtClean="0"/>
          </a:p>
          <a:p>
            <a:pPr eaLnBrk="1" hangingPunct="1">
              <a:defRPr/>
            </a:pPr>
            <a:r>
              <a:rPr lang="es-ES" altLang="es-AR" sz="2800" b="1" dirty="0" smtClean="0">
                <a:solidFill>
                  <a:schemeClr val="tx1"/>
                </a:solidFill>
              </a:rPr>
              <a:t>Se libera ADRENALINA </a:t>
            </a:r>
          </a:p>
          <a:p>
            <a:pPr eaLnBrk="1" hangingPunct="1">
              <a:defRPr/>
            </a:pPr>
            <a:endParaRPr lang="es-ES" altLang="es-AR" sz="28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s-ES" altLang="es-AR" sz="2800" b="1" dirty="0" smtClean="0">
                <a:solidFill>
                  <a:schemeClr val="tx1"/>
                </a:solidFill>
              </a:rPr>
              <a:t>Aumentan los niveles de </a:t>
            </a:r>
            <a:r>
              <a:rPr lang="es-ES" altLang="es-AR" sz="2800" b="1" dirty="0" err="1" smtClean="0">
                <a:solidFill>
                  <a:schemeClr val="tx1"/>
                </a:solidFill>
              </a:rPr>
              <a:t>AMPc</a:t>
            </a:r>
            <a:endParaRPr lang="es-ES" altLang="es-AR" sz="2800" b="1" dirty="0" smtClean="0">
              <a:solidFill>
                <a:schemeClr val="tx1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es-ES" altLang="es-AR" sz="28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es-ES" altLang="es-AR" sz="2800" b="1" dirty="0" smtClean="0">
                <a:solidFill>
                  <a:schemeClr val="tx1"/>
                </a:solidFill>
              </a:rPr>
              <a:t>Se activa la enzima y se libera glucosa-1-fosfato</a:t>
            </a:r>
          </a:p>
        </p:txBody>
      </p:sp>
    </p:spTree>
    <p:extLst>
      <p:ext uri="{BB962C8B-B14F-4D97-AF65-F5344CB8AC3E}">
        <p14:creationId xmlns:p14="http://schemas.microsoft.com/office/powerpoint/2010/main" val="13631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 descr="25%"/>
          <p:cNvSpPr>
            <a:spLocks noChangeArrowheads="1"/>
          </p:cNvSpPr>
          <p:nvPr/>
        </p:nvSpPr>
        <p:spPr bwMode="auto">
          <a:xfrm>
            <a:off x="4953000" y="4652963"/>
            <a:ext cx="4191000" cy="1676400"/>
          </a:xfrm>
          <a:prstGeom prst="ellipse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35" name="Text Box 3" descr="25%"/>
          <p:cNvSpPr txBox="1">
            <a:spLocks noChangeArrowheads="1"/>
          </p:cNvSpPr>
          <p:nvPr/>
        </p:nvSpPr>
        <p:spPr bwMode="auto">
          <a:xfrm>
            <a:off x="1371600" y="3141663"/>
            <a:ext cx="6705600" cy="83185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i="1"/>
              <a:t>Proceso activo después de una ingesta rica en Hidratos de Carbono</a:t>
            </a:r>
            <a:endParaRPr lang="es-ES" altLang="es-AR" sz="2400" b="1" i="1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68413" y="1844675"/>
            <a:ext cx="6911975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b="1" i="1"/>
              <a:t>Tiene lugar principalmente en los animales superiores.</a:t>
            </a:r>
            <a:endParaRPr lang="es-ES" altLang="es-AR" b="1" i="1"/>
          </a:p>
        </p:txBody>
      </p:sp>
      <p:sp>
        <p:nvSpPr>
          <p:cNvPr id="18437" name="Text Box 5" descr="25%"/>
          <p:cNvSpPr txBox="1">
            <a:spLocks noChangeArrowheads="1"/>
          </p:cNvSpPr>
          <p:nvPr/>
        </p:nvSpPr>
        <p:spPr bwMode="auto">
          <a:xfrm>
            <a:off x="971550" y="4365625"/>
            <a:ext cx="2743200" cy="20558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/>
              <a:t>PRECURSORES: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AR" altLang="es-AR" sz="2400" b="1"/>
              <a:t>GLUCOSA	     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AR" altLang="es-AR" sz="2400" b="1"/>
              <a:t>LACTATO	          ALANINA</a:t>
            </a:r>
            <a:endParaRPr lang="es-ES" altLang="es-AR" sz="2400" b="1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096000" y="4876800"/>
            <a:ext cx="2667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dirty="0"/>
              <a:t>GLU        Glu-6-P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dirty="0"/>
              <a:t>                Glu-1-P</a:t>
            </a:r>
            <a:endParaRPr lang="es-ES" altLang="es-AR" sz="2400" b="1" dirty="0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810000" y="4953000"/>
            <a:ext cx="914400" cy="381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 rot="759285">
            <a:off x="4343400" y="5562600"/>
            <a:ext cx="2057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/>
              <a:t>Citoplasma de la célula</a:t>
            </a:r>
            <a:endParaRPr lang="es-ES" altLang="es-AR" sz="2400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948488" y="501332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6553200" y="56388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72400" cy="11430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AR" altLang="es-AR" sz="3200" b="1" dirty="0" smtClean="0">
                <a:solidFill>
                  <a:schemeClr val="accent2"/>
                </a:solidFill>
              </a:rPr>
              <a:t/>
            </a:r>
            <a:br>
              <a:rPr lang="es-AR" altLang="es-AR" sz="3200" b="1" dirty="0" smtClean="0">
                <a:solidFill>
                  <a:schemeClr val="accent2"/>
                </a:solidFill>
              </a:rPr>
            </a:br>
            <a:r>
              <a:rPr lang="es-AR" altLang="es-AR" sz="3200" b="1" dirty="0" smtClean="0">
                <a:solidFill>
                  <a:schemeClr val="accent2"/>
                </a:solidFill>
              </a:rPr>
              <a:t>BIOSINTESIS DE </a:t>
            </a:r>
            <a:r>
              <a:rPr lang="es-AR" altLang="es-AR" sz="3200" b="1" dirty="0" smtClean="0">
                <a:solidFill>
                  <a:schemeClr val="accent2"/>
                </a:solidFill>
              </a:rPr>
              <a:t>GLUCOGENO: GLUCOGENO-GENESIS</a:t>
            </a:r>
            <a:r>
              <a:rPr lang="es-ES" altLang="es-AR" sz="3200" b="1" dirty="0" smtClean="0">
                <a:solidFill>
                  <a:schemeClr val="accent2"/>
                </a:solidFill>
              </a:rPr>
              <a:t/>
            </a:r>
            <a:br>
              <a:rPr lang="es-ES" altLang="es-AR" sz="3200" b="1" dirty="0" smtClean="0">
                <a:solidFill>
                  <a:schemeClr val="accent2"/>
                </a:solidFill>
              </a:rPr>
            </a:br>
            <a:endParaRPr lang="es-ES" altLang="es-AR" sz="32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14400"/>
          </a:xfr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600" b="1" smtClean="0"/>
              <a:t>GLUCOGENOGENESIS</a:t>
            </a:r>
          </a:p>
        </p:txBody>
      </p:sp>
      <p:sp>
        <p:nvSpPr>
          <p:cNvPr id="19459" name="Rectangle 3" descr="60%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13787" cy="4752975"/>
          </a:xfrm>
          <a:pattFill prst="pct60">
            <a:fgClr>
              <a:srgbClr val="B7FDDF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La biosíntesis de glucógeno está coordinada recíprocamente con la degradación.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Es una vía importante en hígado y músculo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La UDP-glucosa es el sustrato de la enzima </a:t>
            </a:r>
            <a:r>
              <a:rPr lang="es-ES" altLang="es-AR" sz="2800" b="1" i="1" smtClean="0"/>
              <a:t>glucógeno sintasa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i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Se inicia con glucosa-6-fosfato que se convierte en glucosa-1-fosfato por acción de una </a:t>
            </a:r>
            <a:r>
              <a:rPr lang="es-ES" altLang="es-AR" sz="2800" b="1" i="1" smtClean="0"/>
              <a:t>mutasa.</a:t>
            </a:r>
          </a:p>
        </p:txBody>
      </p:sp>
    </p:spTree>
    <p:extLst>
      <p:ext uri="{BB962C8B-B14F-4D97-AF65-F5344CB8AC3E}">
        <p14:creationId xmlns:p14="http://schemas.microsoft.com/office/powerpoint/2010/main" val="40606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04813"/>
            <a:ext cx="7127875" cy="6218237"/>
          </a:xfrm>
          <a:prstGeom prst="rect">
            <a:avLst/>
          </a:prstGeom>
          <a:noFill/>
          <a:ln w="476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354138" y="5078413"/>
            <a:ext cx="1800225" cy="822325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SGLUT</a:t>
            </a:r>
          </a:p>
          <a:p>
            <a:pPr>
              <a:defRPr/>
            </a:pPr>
            <a:endParaRPr lang="es-ES_tradnl" sz="24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971550" y="3500438"/>
            <a:ext cx="1385888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7092950" y="4146550"/>
            <a:ext cx="1385888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900113" y="3979863"/>
            <a:ext cx="1641475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7092950" y="4435475"/>
            <a:ext cx="1641475" cy="45720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1403350" y="1484313"/>
            <a:ext cx="1471613" cy="457200"/>
          </a:xfrm>
          <a:prstGeom prst="rect">
            <a:avLst/>
          </a:prstGeom>
          <a:solidFill>
            <a:srgbClr val="FFCCCC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Fructosa</a:t>
            </a:r>
          </a:p>
        </p:txBody>
      </p:sp>
      <p:sp>
        <p:nvSpPr>
          <p:cNvPr id="14345" name="AutoShape 14"/>
          <p:cNvSpPr>
            <a:spLocks noChangeArrowheads="1"/>
          </p:cNvSpPr>
          <p:nvPr/>
        </p:nvSpPr>
        <p:spPr bwMode="auto">
          <a:xfrm>
            <a:off x="1979613" y="1989138"/>
            <a:ext cx="504825" cy="360362"/>
          </a:xfrm>
          <a:prstGeom prst="pentagon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3852863" y="981075"/>
            <a:ext cx="1182687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GLUT5</a:t>
            </a:r>
          </a:p>
        </p:txBody>
      </p:sp>
      <p:sp>
        <p:nvSpPr>
          <p:cNvPr id="14347" name="AutoShape 16"/>
          <p:cNvSpPr>
            <a:spLocks noChangeArrowheads="1"/>
          </p:cNvSpPr>
          <p:nvPr/>
        </p:nvSpPr>
        <p:spPr bwMode="auto">
          <a:xfrm>
            <a:off x="4570413" y="1484313"/>
            <a:ext cx="433387" cy="431800"/>
          </a:xfrm>
          <a:prstGeom prst="pentagon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>
            <a:off x="3276600" y="1700213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49" name="Oval 18"/>
          <p:cNvSpPr>
            <a:spLocks noChangeArrowheads="1"/>
          </p:cNvSpPr>
          <p:nvPr/>
        </p:nvSpPr>
        <p:spPr bwMode="auto">
          <a:xfrm>
            <a:off x="2843213" y="1484313"/>
            <a:ext cx="504825" cy="4318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>
            <a:off x="5292725" y="17002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51" name="Oval 20"/>
          <p:cNvSpPr>
            <a:spLocks noChangeArrowheads="1"/>
          </p:cNvSpPr>
          <p:nvPr/>
        </p:nvSpPr>
        <p:spPr bwMode="auto">
          <a:xfrm>
            <a:off x="5867400" y="1557338"/>
            <a:ext cx="576263" cy="4318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6484938" y="1482725"/>
            <a:ext cx="1471612" cy="457200"/>
          </a:xfrm>
          <a:prstGeom prst="rect">
            <a:avLst/>
          </a:prstGeom>
          <a:solidFill>
            <a:srgbClr val="FFCCCC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Fructosa</a:t>
            </a:r>
          </a:p>
        </p:txBody>
      </p:sp>
      <p:sp>
        <p:nvSpPr>
          <p:cNvPr id="79896" name="Oval 24"/>
          <p:cNvSpPr>
            <a:spLocks noChangeArrowheads="1"/>
          </p:cNvSpPr>
          <p:nvPr/>
        </p:nvSpPr>
        <p:spPr bwMode="auto">
          <a:xfrm>
            <a:off x="6445250" y="1414463"/>
            <a:ext cx="1655763" cy="57626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7019925" y="4076700"/>
            <a:ext cx="1873250" cy="86518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55" name="Text Box 26"/>
          <p:cNvSpPr txBox="1">
            <a:spLocks noChangeArrowheads="1"/>
          </p:cNvSpPr>
          <p:nvPr/>
        </p:nvSpPr>
        <p:spPr bwMode="auto">
          <a:xfrm>
            <a:off x="1403350" y="620713"/>
            <a:ext cx="16192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FF0000"/>
                </a:solidFill>
              </a:rPr>
              <a:t>LUZ INTESTINAL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56" name="Oval 27"/>
          <p:cNvSpPr>
            <a:spLocks noChangeArrowheads="1"/>
          </p:cNvSpPr>
          <p:nvPr/>
        </p:nvSpPr>
        <p:spPr bwMode="auto">
          <a:xfrm>
            <a:off x="1187450" y="2892425"/>
            <a:ext cx="1263650" cy="608013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2 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endParaRPr lang="es-ES" altLang="es-AR" sz="2400">
              <a:solidFill>
                <a:srgbClr val="FF0000"/>
              </a:solidFill>
            </a:endParaRPr>
          </a:p>
        </p:txBody>
      </p:sp>
      <p:sp>
        <p:nvSpPr>
          <p:cNvPr id="14357" name="Line 29"/>
          <p:cNvSpPr>
            <a:spLocks noChangeShapeType="1"/>
          </p:cNvSpPr>
          <p:nvPr/>
        </p:nvSpPr>
        <p:spPr bwMode="auto">
          <a:xfrm flipV="1">
            <a:off x="2484438" y="4149725"/>
            <a:ext cx="574675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58" name="Oval 30"/>
          <p:cNvSpPr>
            <a:spLocks noChangeArrowheads="1"/>
          </p:cNvSpPr>
          <p:nvPr/>
        </p:nvSpPr>
        <p:spPr bwMode="auto">
          <a:xfrm>
            <a:off x="7019925" y="2835275"/>
            <a:ext cx="1296988" cy="608013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3 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59" name="Oval 31"/>
          <p:cNvSpPr>
            <a:spLocks noChangeArrowheads="1"/>
          </p:cNvSpPr>
          <p:nvPr/>
        </p:nvSpPr>
        <p:spPr bwMode="auto">
          <a:xfrm>
            <a:off x="6877050" y="2276475"/>
            <a:ext cx="1023938" cy="608013"/>
          </a:xfrm>
          <a:prstGeom prst="ellipse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2 K</a:t>
            </a:r>
            <a:r>
              <a:rPr lang="es-ES_tradnl" altLang="es-AR" sz="2400" baseline="30000">
                <a:solidFill>
                  <a:srgbClr val="000099"/>
                </a:solidFill>
              </a:rPr>
              <a:t>+</a:t>
            </a:r>
            <a:endParaRPr lang="es-ES" altLang="es-AR" sz="1800">
              <a:solidFill>
                <a:srgbClr val="000099"/>
              </a:solidFill>
            </a:endParaRPr>
          </a:p>
        </p:txBody>
      </p:sp>
      <p:sp>
        <p:nvSpPr>
          <p:cNvPr id="14360" name="Line 32"/>
          <p:cNvSpPr>
            <a:spLocks noChangeShapeType="1"/>
          </p:cNvSpPr>
          <p:nvPr/>
        </p:nvSpPr>
        <p:spPr bwMode="auto">
          <a:xfrm>
            <a:off x="4787900" y="3500438"/>
            <a:ext cx="1871663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6227763" y="4941888"/>
            <a:ext cx="1800225" cy="1096962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_tradnl" sz="240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GLUT2</a:t>
            </a:r>
          </a:p>
          <a:p>
            <a:pPr>
              <a:defRPr/>
            </a:pPr>
            <a:endParaRPr lang="es-ES"/>
          </a:p>
        </p:txBody>
      </p:sp>
      <p:sp>
        <p:nvSpPr>
          <p:cNvPr id="14362" name="Line 34"/>
          <p:cNvSpPr>
            <a:spLocks noChangeShapeType="1"/>
          </p:cNvSpPr>
          <p:nvPr/>
        </p:nvSpPr>
        <p:spPr bwMode="auto">
          <a:xfrm>
            <a:off x="6227763" y="4365625"/>
            <a:ext cx="720725" cy="6477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3" name="Text Box 35"/>
          <p:cNvSpPr txBox="1">
            <a:spLocks noChangeArrowheads="1"/>
          </p:cNvSpPr>
          <p:nvPr/>
        </p:nvSpPr>
        <p:spPr bwMode="auto">
          <a:xfrm>
            <a:off x="6516688" y="3619500"/>
            <a:ext cx="2376487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r>
              <a:rPr lang="es-ES_tradnl" altLang="es-AR" sz="2400">
                <a:solidFill>
                  <a:srgbClr val="FF0000"/>
                </a:solidFill>
              </a:rPr>
              <a:t>K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r>
              <a:rPr lang="es-ES_tradnl" altLang="es-AR" sz="2400">
                <a:solidFill>
                  <a:srgbClr val="FF0000"/>
                </a:solidFill>
              </a:rPr>
              <a:t> ATPasa</a:t>
            </a:r>
            <a:endParaRPr lang="es-ES" altLang="es-AR" sz="2400">
              <a:solidFill>
                <a:srgbClr val="FF0000"/>
              </a:solidFill>
            </a:endParaRPr>
          </a:p>
        </p:txBody>
      </p:sp>
      <p:sp>
        <p:nvSpPr>
          <p:cNvPr id="14364" name="Line 36"/>
          <p:cNvSpPr>
            <a:spLocks noChangeShapeType="1"/>
          </p:cNvSpPr>
          <p:nvPr/>
        </p:nvSpPr>
        <p:spPr bwMode="auto">
          <a:xfrm>
            <a:off x="6300788" y="3644900"/>
            <a:ext cx="287337" cy="144463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5" name="AutoShape 37"/>
          <p:cNvSpPr>
            <a:spLocks noChangeArrowheads="1"/>
          </p:cNvSpPr>
          <p:nvPr/>
        </p:nvSpPr>
        <p:spPr bwMode="auto">
          <a:xfrm>
            <a:off x="2124075" y="4437063"/>
            <a:ext cx="647700" cy="433387"/>
          </a:xfrm>
          <a:prstGeom prst="hexagon">
            <a:avLst>
              <a:gd name="adj" fmla="val 37363"/>
              <a:gd name="vf" fmla="val 11547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66" name="AutoShape 38"/>
          <p:cNvSpPr>
            <a:spLocks noChangeArrowheads="1"/>
          </p:cNvSpPr>
          <p:nvPr/>
        </p:nvSpPr>
        <p:spPr bwMode="auto">
          <a:xfrm>
            <a:off x="4859338" y="4076700"/>
            <a:ext cx="647700" cy="433388"/>
          </a:xfrm>
          <a:prstGeom prst="hexagon">
            <a:avLst>
              <a:gd name="adj" fmla="val 37363"/>
              <a:gd name="vf" fmla="val 11547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67" name="Line 39"/>
          <p:cNvSpPr>
            <a:spLocks noChangeShapeType="1"/>
          </p:cNvSpPr>
          <p:nvPr/>
        </p:nvSpPr>
        <p:spPr bwMode="auto">
          <a:xfrm>
            <a:off x="5580063" y="4221163"/>
            <a:ext cx="11525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8" name="Line 40"/>
          <p:cNvSpPr>
            <a:spLocks noChangeShapeType="1"/>
          </p:cNvSpPr>
          <p:nvPr/>
        </p:nvSpPr>
        <p:spPr bwMode="auto">
          <a:xfrm flipH="1">
            <a:off x="3348038" y="1341438"/>
            <a:ext cx="431800" cy="2159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9" name="Line 41"/>
          <p:cNvSpPr>
            <a:spLocks noChangeShapeType="1"/>
          </p:cNvSpPr>
          <p:nvPr/>
        </p:nvSpPr>
        <p:spPr bwMode="auto">
          <a:xfrm>
            <a:off x="4932363" y="1341438"/>
            <a:ext cx="792162" cy="2159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70" name="Oval 42"/>
          <p:cNvSpPr>
            <a:spLocks noChangeArrowheads="1"/>
          </p:cNvSpPr>
          <p:nvPr/>
        </p:nvSpPr>
        <p:spPr bwMode="auto">
          <a:xfrm>
            <a:off x="8097838" y="2636838"/>
            <a:ext cx="1046162" cy="608012"/>
          </a:xfrm>
          <a:prstGeom prst="ellipse">
            <a:avLst/>
          </a:prstGeom>
          <a:solidFill>
            <a:srgbClr val="BDB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ATP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71" name="Line 43"/>
          <p:cNvSpPr>
            <a:spLocks noChangeShapeType="1"/>
          </p:cNvSpPr>
          <p:nvPr/>
        </p:nvSpPr>
        <p:spPr bwMode="auto">
          <a:xfrm>
            <a:off x="8532813" y="3213100"/>
            <a:ext cx="0" cy="3603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72" name="1 CuadroTexto"/>
          <p:cNvSpPr txBox="1">
            <a:spLocks noChangeArrowheads="1"/>
          </p:cNvSpPr>
          <p:nvPr/>
        </p:nvSpPr>
        <p:spPr bwMode="auto">
          <a:xfrm>
            <a:off x="60325" y="1990725"/>
            <a:ext cx="1376363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Transporte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facilitado</a:t>
            </a:r>
          </a:p>
        </p:txBody>
      </p:sp>
      <p:sp>
        <p:nvSpPr>
          <p:cNvPr id="14373" name="2 CuadroTexto"/>
          <p:cNvSpPr txBox="1">
            <a:spLocks noChangeArrowheads="1"/>
          </p:cNvSpPr>
          <p:nvPr/>
        </p:nvSpPr>
        <p:spPr bwMode="auto">
          <a:xfrm>
            <a:off x="52388" y="5422900"/>
            <a:ext cx="1812925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Transportador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Activo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Secundario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Dpte. de Na+</a:t>
            </a:r>
          </a:p>
        </p:txBody>
      </p:sp>
      <p:pic>
        <p:nvPicPr>
          <p:cNvPr id="14374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5918200"/>
            <a:ext cx="14811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41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6" grpId="0" animBg="1"/>
      <p:bldP spid="7989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09538" y="333375"/>
            <a:ext cx="8926512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/>
              <a:t>Enzimas que intervienen en el proceso de sintesis de glucógeno o glucógeno-genesis</a:t>
            </a:r>
            <a:endParaRPr lang="es-ES" altLang="es-AR" b="1"/>
          </a:p>
        </p:txBody>
      </p:sp>
      <p:sp>
        <p:nvSpPr>
          <p:cNvPr id="20483" name="Text Box 3" descr="25%"/>
          <p:cNvSpPr txBox="1">
            <a:spLocks noChangeArrowheads="1"/>
          </p:cNvSpPr>
          <p:nvPr/>
        </p:nvSpPr>
        <p:spPr bwMode="auto">
          <a:xfrm>
            <a:off x="611188" y="2133600"/>
            <a:ext cx="7162800" cy="278447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Fosfoglucomutasa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UDP-glucosa pirofosforilasa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Glucogeno sintasa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Enzima ramificante</a:t>
            </a:r>
            <a:endParaRPr lang="es-ES" altLang="es-AR" b="1" i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 descr="25%"/>
          <p:cNvSpPr txBox="1">
            <a:spLocks noChangeArrowheads="1"/>
          </p:cNvSpPr>
          <p:nvPr/>
        </p:nvSpPr>
        <p:spPr bwMode="auto">
          <a:xfrm>
            <a:off x="381000" y="381000"/>
            <a:ext cx="8458200" cy="13208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Fosfoglucomutasa: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/>
              <a:t>GLU-6-P                              GLU-1-P</a:t>
            </a:r>
            <a:endParaRPr lang="es-ES" altLang="es-AR" i="1"/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3048000" y="12192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08" name="Text Box 4" descr="25%"/>
          <p:cNvSpPr txBox="1">
            <a:spLocks noChangeArrowheads="1"/>
          </p:cNvSpPr>
          <p:nvPr/>
        </p:nvSpPr>
        <p:spPr bwMode="auto">
          <a:xfrm>
            <a:off x="457200" y="2209800"/>
            <a:ext cx="8458200" cy="10763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UDP-glucosa pirofosforilasa</a:t>
            </a: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GLU-1-P   + UTP                   UDP- GLU + PPi</a:t>
            </a:r>
            <a:endParaRPr lang="es-ES" altLang="es-AR" i="1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810000" y="29718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10" name="Text Box 6" descr="25%"/>
          <p:cNvSpPr txBox="1">
            <a:spLocks noChangeArrowheads="1"/>
          </p:cNvSpPr>
          <p:nvPr/>
        </p:nvSpPr>
        <p:spPr bwMode="auto">
          <a:xfrm>
            <a:off x="381000" y="3733800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Glucógeno sintasa ó sintetasa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UDP- GLU + Glucógeno (n)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                            Glucógeno (n+ 1) + UDP</a:t>
            </a:r>
            <a:endParaRPr lang="es-ES" altLang="es-AR" i="1"/>
          </a:p>
          <a:p>
            <a:pPr>
              <a:spcBef>
                <a:spcPct val="0"/>
              </a:spcBef>
              <a:buFontTx/>
              <a:buNone/>
            </a:pPr>
            <a:endParaRPr lang="es-ES" altLang="es-AR" i="1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2667000" y="4724400"/>
            <a:ext cx="914400" cy="838200"/>
          </a:xfrm>
          <a:prstGeom prst="curvedRightArrow">
            <a:avLst>
              <a:gd name="adj1" fmla="val 20000"/>
              <a:gd name="adj2" fmla="val 40000"/>
              <a:gd name="adj3" fmla="val 3636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 rot="-974917">
            <a:off x="5651500" y="4652963"/>
            <a:ext cx="1584325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/>
              <a:t>Unión </a:t>
            </a:r>
            <a:r>
              <a:rPr lang="es-ES" altLang="es-AR" sz="1800" b="1">
                <a:latin typeface="Symbol" pitchFamily="18" charset="2"/>
              </a:rPr>
              <a:t>a</a:t>
            </a:r>
            <a:r>
              <a:rPr lang="es-ES" altLang="es-AR" sz="1800" b="1"/>
              <a:t>-1,4</a:t>
            </a:r>
          </a:p>
        </p:txBody>
      </p:sp>
    </p:spTree>
    <p:extLst>
      <p:ext uri="{BB962C8B-B14F-4D97-AF65-F5344CB8AC3E}">
        <p14:creationId xmlns:p14="http://schemas.microsoft.com/office/powerpoint/2010/main" val="23812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 descr="25%"/>
          <p:cNvSpPr txBox="1">
            <a:spLocks noChangeArrowheads="1"/>
          </p:cNvSpPr>
          <p:nvPr/>
        </p:nvSpPr>
        <p:spPr bwMode="auto">
          <a:xfrm>
            <a:off x="395288" y="1196975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Enzima ramificante</a:t>
            </a:r>
            <a:r>
              <a:rPr lang="es-AR" altLang="es-AR" i="1"/>
              <a:t> :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Amilo </a:t>
            </a:r>
            <a:r>
              <a:rPr lang="es-AR" altLang="es-AR" i="1">
                <a:latin typeface="Symbol" pitchFamily="18" charset="2"/>
              </a:rPr>
              <a:t>a</a:t>
            </a:r>
            <a:r>
              <a:rPr lang="es-AR" altLang="es-AR" i="1"/>
              <a:t>(1,4       1,6) glucosil transferasa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endParaRPr lang="es-ES" altLang="es-AR" i="1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0825" y="4437063"/>
            <a:ext cx="8534400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/>
              <a:t>Forma enlaces glicosídicos </a:t>
            </a:r>
            <a:r>
              <a:rPr lang="es-AR" altLang="es-AR" i="1">
                <a:latin typeface="Symbol" pitchFamily="18" charset="2"/>
              </a:rPr>
              <a:t>a</a:t>
            </a:r>
            <a:r>
              <a:rPr lang="es-AR" altLang="es-AR" i="1"/>
              <a:t>(1,6) para las ramificaciones de la molécula de glucógeno</a:t>
            </a:r>
            <a:endParaRPr lang="es-ES" altLang="es-AR" i="1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2700338" y="2492375"/>
            <a:ext cx="576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62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9888"/>
            <a:ext cx="8351838" cy="623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1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 descr="Confeti grande"/>
          <p:cNvSpPr>
            <a:spLocks noGrp="1" noChangeArrowheads="1"/>
          </p:cNvSpPr>
          <p:nvPr>
            <p:ph type="title"/>
          </p:nvPr>
        </p:nvSpPr>
        <p:spPr>
          <a:pattFill prst="lg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600" b="1" smtClean="0"/>
              <a:t>Regulacion de la Glucógenogenesis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71550" y="1700213"/>
            <a:ext cx="6985000" cy="1076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b="1">
                <a:latin typeface="Times New Roman" pitchFamily="18" charset="0"/>
              </a:rPr>
              <a:t>Hay una regulación recíproca entre la glucogenogénesis y la glucogenolisis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447800" y="3962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PE" altLang="es-AR" sz="2400">
              <a:latin typeface="Times New Roman" pitchFamily="18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562600" y="4038600"/>
            <a:ext cx="2895600" cy="10144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INACTIVA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ó Menos activa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410200" y="5943600"/>
            <a:ext cx="20574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chemeClr val="accent2"/>
                </a:solidFill>
                <a:latin typeface="Times New Roman" pitchFamily="18" charset="0"/>
              </a:rPr>
              <a:t>ACTIVA</a:t>
            </a:r>
          </a:p>
        </p:txBody>
      </p:sp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1600200" y="3733800"/>
            <a:ext cx="2971800" cy="990600"/>
            <a:chOff x="1008" y="2352"/>
            <a:chExt cx="1872" cy="624"/>
          </a:xfrm>
        </p:grpSpPr>
        <p:sp>
          <p:nvSpPr>
            <p:cNvPr id="27666" name="Text Box 8"/>
            <p:cNvSpPr txBox="1">
              <a:spLocks noChangeArrowheads="1"/>
            </p:cNvSpPr>
            <p:nvPr/>
          </p:nvSpPr>
          <p:spPr bwMode="auto">
            <a:xfrm>
              <a:off x="1008" y="2400"/>
              <a:ext cx="1008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2400" i="1">
                  <a:latin typeface="Times New Roman" pitchFamily="18" charset="0"/>
                </a:rPr>
                <a:t>Glucogeno sintasa b</a:t>
              </a:r>
            </a:p>
          </p:txBody>
        </p:sp>
        <p:sp>
          <p:nvSpPr>
            <p:cNvPr id="27667" name="Rectangle 9"/>
            <p:cNvSpPr>
              <a:spLocks noChangeArrowheads="1"/>
            </p:cNvSpPr>
            <p:nvPr/>
          </p:nvSpPr>
          <p:spPr bwMode="auto">
            <a:xfrm>
              <a:off x="2160" y="2400"/>
              <a:ext cx="48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Times New Roman" pitchFamily="18" charset="0"/>
                </a:rPr>
                <a:t>CH</a:t>
              </a:r>
              <a:r>
                <a:rPr lang="es-ES" altLang="es-AR" sz="1800" b="1" baseline="-25000">
                  <a:latin typeface="Times New Roman" pitchFamily="18" charset="0"/>
                </a:rPr>
                <a:t>2</a:t>
              </a:r>
              <a:r>
                <a:rPr lang="es-ES" altLang="es-AR" sz="1800" b="1">
                  <a:latin typeface="Times New Roman" pitchFamily="18" charset="0"/>
                </a:rPr>
                <a:t>O-</a:t>
              </a:r>
            </a:p>
          </p:txBody>
        </p:sp>
        <p:sp>
          <p:nvSpPr>
            <p:cNvPr id="27668" name="Rectangle 10"/>
            <p:cNvSpPr>
              <a:spLocks noChangeArrowheads="1"/>
            </p:cNvSpPr>
            <p:nvPr/>
          </p:nvSpPr>
          <p:spPr bwMode="auto">
            <a:xfrm>
              <a:off x="2160" y="2736"/>
              <a:ext cx="48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Times New Roman" pitchFamily="18" charset="0"/>
                </a:rPr>
                <a:t>CH</a:t>
              </a:r>
              <a:r>
                <a:rPr lang="es-ES" altLang="es-AR" sz="1800" b="1" baseline="-25000">
                  <a:latin typeface="Times New Roman" pitchFamily="18" charset="0"/>
                </a:rPr>
                <a:t>2</a:t>
              </a:r>
              <a:r>
                <a:rPr lang="es-ES" altLang="es-AR" sz="1800" b="1">
                  <a:latin typeface="Times New Roman" pitchFamily="18" charset="0"/>
                </a:rPr>
                <a:t>O-</a:t>
              </a:r>
            </a:p>
          </p:txBody>
        </p:sp>
        <p:sp>
          <p:nvSpPr>
            <p:cNvPr id="27669" name="Oval 11"/>
            <p:cNvSpPr>
              <a:spLocks noChangeArrowheads="1"/>
            </p:cNvSpPr>
            <p:nvPr/>
          </p:nvSpPr>
          <p:spPr bwMode="auto">
            <a:xfrm>
              <a:off x="2640" y="2352"/>
              <a:ext cx="240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4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27670" name="Oval 12"/>
            <p:cNvSpPr>
              <a:spLocks noChangeArrowheads="1"/>
            </p:cNvSpPr>
            <p:nvPr/>
          </p:nvSpPr>
          <p:spPr bwMode="auto">
            <a:xfrm>
              <a:off x="2640" y="2688"/>
              <a:ext cx="240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4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27671" name="Line 13"/>
            <p:cNvSpPr>
              <a:spLocks noChangeShapeType="1"/>
            </p:cNvSpPr>
            <p:nvPr/>
          </p:nvSpPr>
          <p:spPr bwMode="auto">
            <a:xfrm>
              <a:off x="2016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672" name="Line 14"/>
            <p:cNvSpPr>
              <a:spLocks noChangeShapeType="1"/>
            </p:cNvSpPr>
            <p:nvPr/>
          </p:nvSpPr>
          <p:spPr bwMode="auto">
            <a:xfrm>
              <a:off x="2016" y="283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1143000" y="5334000"/>
            <a:ext cx="3124200" cy="990600"/>
            <a:chOff x="768" y="3312"/>
            <a:chExt cx="1968" cy="624"/>
          </a:xfrm>
        </p:grpSpPr>
        <p:grpSp>
          <p:nvGrpSpPr>
            <p:cNvPr id="27659" name="Group 16"/>
            <p:cNvGrpSpPr>
              <a:grpSpLocks/>
            </p:cNvGrpSpPr>
            <p:nvPr/>
          </p:nvGrpSpPr>
          <p:grpSpPr bwMode="auto">
            <a:xfrm>
              <a:off x="768" y="3312"/>
              <a:ext cx="1968" cy="624"/>
              <a:chOff x="768" y="3312"/>
              <a:chExt cx="1968" cy="624"/>
            </a:xfrm>
          </p:grpSpPr>
          <p:sp>
            <p:nvSpPr>
              <p:cNvPr id="27661" name="AutoShape 17"/>
              <p:cNvSpPr>
                <a:spLocks noChangeArrowheads="1"/>
              </p:cNvSpPr>
              <p:nvPr/>
            </p:nvSpPr>
            <p:spPr bwMode="auto">
              <a:xfrm>
                <a:off x="768" y="3312"/>
                <a:ext cx="1392" cy="624"/>
              </a:xfrm>
              <a:prstGeom prst="parallelogram">
                <a:avLst>
                  <a:gd name="adj" fmla="val 55769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PE" altLang="es-AR" sz="1800"/>
              </a:p>
            </p:txBody>
          </p:sp>
          <p:sp>
            <p:nvSpPr>
              <p:cNvPr id="27662" name="Text Box 18"/>
              <p:cNvSpPr txBox="1">
                <a:spLocks noChangeArrowheads="1"/>
              </p:cNvSpPr>
              <p:nvPr/>
            </p:nvSpPr>
            <p:spPr bwMode="auto">
              <a:xfrm>
                <a:off x="1008" y="3312"/>
                <a:ext cx="1008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s-ES" altLang="es-AR" sz="2400" i="1">
                    <a:latin typeface="Times New Roman" pitchFamily="18" charset="0"/>
                  </a:rPr>
                  <a:t>Glucogeno sintasa a</a:t>
                </a:r>
              </a:p>
            </p:txBody>
          </p:sp>
          <p:sp>
            <p:nvSpPr>
              <p:cNvPr id="27663" name="Rectangle 19"/>
              <p:cNvSpPr>
                <a:spLocks noChangeArrowheads="1"/>
              </p:cNvSpPr>
              <p:nvPr/>
            </p:nvSpPr>
            <p:spPr bwMode="auto">
              <a:xfrm>
                <a:off x="2256" y="3312"/>
                <a:ext cx="480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>
                    <a:latin typeface="Times New Roman" pitchFamily="18" charset="0"/>
                  </a:rPr>
                  <a:t>CH</a:t>
                </a:r>
                <a:r>
                  <a:rPr lang="es-ES" altLang="es-AR" sz="1800" b="1" baseline="-25000">
                    <a:latin typeface="Times New Roman" pitchFamily="18" charset="0"/>
                  </a:rPr>
                  <a:t>2</a:t>
                </a:r>
                <a:r>
                  <a:rPr lang="es-ES" altLang="es-AR" sz="1800" b="1">
                    <a:latin typeface="Times New Roman" pitchFamily="18" charset="0"/>
                  </a:rPr>
                  <a:t>OH</a:t>
                </a:r>
              </a:p>
            </p:txBody>
          </p:sp>
          <p:sp>
            <p:nvSpPr>
              <p:cNvPr id="27664" name="Rectangle 20"/>
              <p:cNvSpPr>
                <a:spLocks noChangeArrowheads="1"/>
              </p:cNvSpPr>
              <p:nvPr/>
            </p:nvSpPr>
            <p:spPr bwMode="auto">
              <a:xfrm>
                <a:off x="2064" y="3648"/>
                <a:ext cx="480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>
                    <a:latin typeface="Times New Roman" pitchFamily="18" charset="0"/>
                  </a:rPr>
                  <a:t>CH</a:t>
                </a:r>
                <a:r>
                  <a:rPr lang="es-ES" altLang="es-AR" sz="1800" b="1" baseline="-25000">
                    <a:latin typeface="Times New Roman" pitchFamily="18" charset="0"/>
                  </a:rPr>
                  <a:t>2</a:t>
                </a:r>
                <a:r>
                  <a:rPr lang="es-ES" altLang="es-AR" sz="1800" b="1">
                    <a:latin typeface="Times New Roman" pitchFamily="18" charset="0"/>
                  </a:rPr>
                  <a:t>OH</a:t>
                </a:r>
              </a:p>
            </p:txBody>
          </p:sp>
          <p:sp>
            <p:nvSpPr>
              <p:cNvPr id="27665" name="Line 21"/>
              <p:cNvSpPr>
                <a:spLocks noChangeShapeType="1"/>
              </p:cNvSpPr>
              <p:nvPr/>
            </p:nvSpPr>
            <p:spPr bwMode="auto">
              <a:xfrm>
                <a:off x="2112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660" name="Line 22"/>
            <p:cNvSpPr>
              <a:spLocks noChangeShapeType="1"/>
            </p:cNvSpPr>
            <p:nvPr/>
          </p:nvSpPr>
          <p:spPr bwMode="auto">
            <a:xfrm>
              <a:off x="1920" y="374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7657" name="AutoShape 23"/>
          <p:cNvSpPr>
            <a:spLocks noChangeArrowheads="1"/>
          </p:cNvSpPr>
          <p:nvPr/>
        </p:nvSpPr>
        <p:spPr bwMode="auto">
          <a:xfrm>
            <a:off x="4419600" y="5486400"/>
            <a:ext cx="1143000" cy="381000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7658" name="AutoShape 24"/>
          <p:cNvSpPr>
            <a:spLocks noChangeArrowheads="1"/>
          </p:cNvSpPr>
          <p:nvPr/>
        </p:nvSpPr>
        <p:spPr bwMode="auto">
          <a:xfrm>
            <a:off x="4800600" y="3886200"/>
            <a:ext cx="609600" cy="3048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</p:spTree>
    <p:extLst>
      <p:ext uri="{BB962C8B-B14F-4D97-AF65-F5344CB8AC3E}">
        <p14:creationId xmlns:p14="http://schemas.microsoft.com/office/powerpoint/2010/main" val="37106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 descr="25%"/>
          <p:cNvSpPr txBox="1">
            <a:spLocks noChangeArrowheads="1"/>
          </p:cNvSpPr>
          <p:nvPr/>
        </p:nvSpPr>
        <p:spPr bwMode="auto">
          <a:xfrm>
            <a:off x="1295400" y="3581400"/>
            <a:ext cx="2016125" cy="5286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AR" sz="2800" b="1"/>
              <a:t>Hormonal</a:t>
            </a:r>
            <a:endParaRPr lang="es-ES" altLang="es-AR" sz="2800" b="1"/>
          </a:p>
        </p:txBody>
      </p:sp>
      <p:sp>
        <p:nvSpPr>
          <p:cNvPr id="28675" name="Oval 3" descr="20%"/>
          <p:cNvSpPr>
            <a:spLocks noChangeArrowheads="1"/>
          </p:cNvSpPr>
          <p:nvPr/>
        </p:nvSpPr>
        <p:spPr bwMode="auto">
          <a:xfrm>
            <a:off x="3657600" y="2852738"/>
            <a:ext cx="4946650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3300"/>
                </a:solidFill>
              </a:rPr>
              <a:t>(+) Insulina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chemeClr val="accent2"/>
                </a:solidFill>
              </a:rPr>
              <a:t>(-) </a:t>
            </a:r>
            <a:r>
              <a:rPr lang="es-MX" altLang="es-AR" sz="2400" b="1">
                <a:solidFill>
                  <a:schemeClr val="accent2"/>
                </a:solidFill>
              </a:rPr>
              <a:t>Adrenalina ó </a:t>
            </a:r>
            <a:r>
              <a:rPr lang="es-ES" altLang="es-AR" sz="2400" b="1">
                <a:solidFill>
                  <a:schemeClr val="accent2"/>
                </a:solidFill>
              </a:rPr>
              <a:t>Glucagón</a:t>
            </a:r>
          </a:p>
        </p:txBody>
      </p:sp>
      <p:sp>
        <p:nvSpPr>
          <p:cNvPr id="28676" name="Text Box 4"/>
          <p:cNvSpPr>
            <a:spLocks noChangeArrowheads="1"/>
          </p:cNvSpPr>
          <p:nvPr>
            <p:ph type="title"/>
          </p:nvPr>
        </p:nvSpPr>
        <p:spPr>
          <a:xfrm>
            <a:off x="133350" y="274638"/>
            <a:ext cx="8686800" cy="1143000"/>
          </a:xfrm>
          <a:solidFill>
            <a:srgbClr val="CC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s-AR" altLang="es-AR" sz="3200" b="1" dirty="0" smtClean="0"/>
              <a:t>Regulación Hormonal de la </a:t>
            </a:r>
            <a:r>
              <a:rPr lang="es-AR" altLang="es-AR" sz="3200" b="1" dirty="0" smtClean="0"/>
              <a:t>GLUCÓGENO-GENESIS</a:t>
            </a:r>
            <a:endParaRPr lang="es-ES" altLang="es-AR" sz="3200" b="1" dirty="0" smtClean="0"/>
          </a:p>
        </p:txBody>
      </p:sp>
      <p:sp>
        <p:nvSpPr>
          <p:cNvPr id="28677" name="Text Box 5" descr="25%"/>
          <p:cNvSpPr txBox="1">
            <a:spLocks noChangeArrowheads="1"/>
          </p:cNvSpPr>
          <p:nvPr/>
        </p:nvSpPr>
        <p:spPr bwMode="auto">
          <a:xfrm>
            <a:off x="1219200" y="5410200"/>
            <a:ext cx="2016125" cy="5286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AR" sz="2800" b="1"/>
              <a:t>Alostérica</a:t>
            </a:r>
            <a:endParaRPr lang="es-ES" altLang="es-AR" sz="2800" b="1"/>
          </a:p>
        </p:txBody>
      </p:sp>
      <p:sp>
        <p:nvSpPr>
          <p:cNvPr id="28678" name="Oval 6" descr="20%"/>
          <p:cNvSpPr>
            <a:spLocks noChangeArrowheads="1"/>
          </p:cNvSpPr>
          <p:nvPr/>
        </p:nvSpPr>
        <p:spPr bwMode="auto">
          <a:xfrm>
            <a:off x="4038600" y="4681538"/>
            <a:ext cx="4494213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 b="1">
                <a:solidFill>
                  <a:srgbClr val="FF3300"/>
                </a:solidFill>
              </a:rPr>
              <a:t>(+) Glucosa-6-fosfato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 b="1">
                <a:solidFill>
                  <a:schemeClr val="accent2"/>
                </a:solidFill>
              </a:rPr>
              <a:t>(-)Ca</a:t>
            </a:r>
            <a:r>
              <a:rPr lang="es-MX" altLang="es-AR" sz="2400" b="1" baseline="30000">
                <a:solidFill>
                  <a:schemeClr val="accent2"/>
                </a:solidFill>
              </a:rPr>
              <a:t>++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 b="1">
                <a:solidFill>
                  <a:schemeClr val="accent2"/>
                </a:solidFill>
              </a:rPr>
              <a:t>(-) Glucógeno</a:t>
            </a:r>
            <a:endParaRPr lang="es-ES" altLang="es-AR" sz="2400" b="1">
              <a:solidFill>
                <a:schemeClr val="accent2"/>
              </a:solidFill>
            </a:endParaRPr>
          </a:p>
        </p:txBody>
      </p:sp>
      <p:sp>
        <p:nvSpPr>
          <p:cNvPr id="28679" name="Text Box 7" descr="25%"/>
          <p:cNvSpPr txBox="1">
            <a:spLocks noChangeArrowheads="1"/>
          </p:cNvSpPr>
          <p:nvPr/>
        </p:nvSpPr>
        <p:spPr bwMode="auto">
          <a:xfrm>
            <a:off x="2286000" y="2133600"/>
            <a:ext cx="4648200" cy="588963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AR" b="1" i="1"/>
              <a:t>Glucógeno sintasa</a:t>
            </a:r>
            <a:endParaRPr lang="es-ES" altLang="es-AR" b="1" i="1"/>
          </a:p>
        </p:txBody>
      </p:sp>
    </p:spTree>
    <p:extLst>
      <p:ext uri="{BB962C8B-B14F-4D97-AF65-F5344CB8AC3E}">
        <p14:creationId xmlns:p14="http://schemas.microsoft.com/office/powerpoint/2010/main" val="163061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3779838" y="1412875"/>
            <a:ext cx="1825625" cy="4397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GLUCOSA</a:t>
            </a:r>
            <a:endParaRPr lang="es-ES" altLang="es-AR" sz="2400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3708400" y="2205038"/>
            <a:ext cx="2333625" cy="503237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GLUCOSA-6-P</a:t>
            </a:r>
            <a:endParaRPr lang="es-ES" altLang="es-AR" sz="2400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4648200" y="1871663"/>
            <a:ext cx="0" cy="2778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49" name="Line 5"/>
          <p:cNvSpPr>
            <a:spLocks noChangeShapeType="1"/>
          </p:cNvSpPr>
          <p:nvPr/>
        </p:nvSpPr>
        <p:spPr bwMode="auto">
          <a:xfrm flipV="1">
            <a:off x="4800600" y="1844675"/>
            <a:ext cx="0" cy="2778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>
            <a:off x="4676775" y="2741613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 flipV="1">
            <a:off x="4859338" y="2741613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2" name="Oval 8"/>
          <p:cNvSpPr>
            <a:spLocks noChangeArrowheads="1"/>
          </p:cNvSpPr>
          <p:nvPr/>
        </p:nvSpPr>
        <p:spPr bwMode="auto">
          <a:xfrm>
            <a:off x="2916238" y="3213100"/>
            <a:ext cx="3932237" cy="26511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08553" name="Rectangle 9" descr="25%"/>
          <p:cNvSpPr>
            <a:spLocks noChangeArrowheads="1"/>
          </p:cNvSpPr>
          <p:nvPr/>
        </p:nvSpPr>
        <p:spPr bwMode="auto">
          <a:xfrm>
            <a:off x="3276600" y="6021388"/>
            <a:ext cx="3097213" cy="609600"/>
          </a:xfrm>
          <a:prstGeom prst="rect">
            <a:avLst/>
          </a:prstGeom>
          <a:pattFill prst="pct25">
            <a:fgClr>
              <a:srgbClr val="FF505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GLUCOGENO n+1</a:t>
            </a:r>
            <a:endParaRPr lang="es-ES" altLang="es-AR" sz="2400"/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3779838" y="2997200"/>
            <a:ext cx="2430462" cy="438150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GLUCOSA-1-P</a:t>
            </a:r>
            <a:endParaRPr lang="es-ES" altLang="es-AR" sz="2400"/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1979613" y="3429000"/>
            <a:ext cx="1347787" cy="369888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UDPG</a:t>
            </a:r>
            <a:endParaRPr lang="es-ES" altLang="es-AR" sz="2400"/>
          </a:p>
        </p:txBody>
      </p:sp>
      <p:sp>
        <p:nvSpPr>
          <p:cNvPr id="108556" name="Arc 12"/>
          <p:cNvSpPr>
            <a:spLocks/>
          </p:cNvSpPr>
          <p:nvPr/>
        </p:nvSpPr>
        <p:spPr bwMode="auto">
          <a:xfrm>
            <a:off x="3419475" y="3213100"/>
            <a:ext cx="366713" cy="396875"/>
          </a:xfrm>
          <a:custGeom>
            <a:avLst/>
            <a:gdLst>
              <a:gd name="T0" fmla="*/ 2147483647 w 23898"/>
              <a:gd name="T1" fmla="*/ 0 h 43200"/>
              <a:gd name="T2" fmla="*/ 0 w 23898"/>
              <a:gd name="T3" fmla="*/ 2147483647 h 43200"/>
              <a:gd name="T4" fmla="*/ 2147483647 w 23898"/>
              <a:gd name="T5" fmla="*/ 2147483647 h 43200"/>
              <a:gd name="T6" fmla="*/ 0 60000 65536"/>
              <a:gd name="T7" fmla="*/ 0 60000 65536"/>
              <a:gd name="T8" fmla="*/ 0 60000 65536"/>
              <a:gd name="T9" fmla="*/ 0 w 23898"/>
              <a:gd name="T10" fmla="*/ 0 h 43200"/>
              <a:gd name="T11" fmla="*/ 23898 w 23898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898" h="43200" fill="none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</a:path>
              <a:path w="23898" h="43200" stroke="0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  <a:lnTo>
                  <a:pt x="2298" y="21600"/>
                </a:lnTo>
                <a:lnTo>
                  <a:pt x="229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7" name="Arc 13"/>
          <p:cNvSpPr>
            <a:spLocks/>
          </p:cNvSpPr>
          <p:nvPr/>
        </p:nvSpPr>
        <p:spPr bwMode="auto">
          <a:xfrm>
            <a:off x="2489200" y="4271963"/>
            <a:ext cx="454025" cy="627062"/>
          </a:xfrm>
          <a:custGeom>
            <a:avLst/>
            <a:gdLst>
              <a:gd name="T0" fmla="*/ 2147483647 w 23898"/>
              <a:gd name="T1" fmla="*/ 0 h 43200"/>
              <a:gd name="T2" fmla="*/ 0 w 23898"/>
              <a:gd name="T3" fmla="*/ 2147483647 h 43200"/>
              <a:gd name="T4" fmla="*/ 2147483647 w 23898"/>
              <a:gd name="T5" fmla="*/ 2147483647 h 43200"/>
              <a:gd name="T6" fmla="*/ 0 60000 65536"/>
              <a:gd name="T7" fmla="*/ 0 60000 65536"/>
              <a:gd name="T8" fmla="*/ 0 60000 65536"/>
              <a:gd name="T9" fmla="*/ 0 w 23898"/>
              <a:gd name="T10" fmla="*/ 0 h 43200"/>
              <a:gd name="T11" fmla="*/ 23898 w 23898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898" h="43200" fill="none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</a:path>
              <a:path w="23898" h="43200" stroke="0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  <a:lnTo>
                  <a:pt x="2298" y="21600"/>
                </a:lnTo>
                <a:lnTo>
                  <a:pt x="2297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8" name="Arc 14"/>
          <p:cNvSpPr>
            <a:spLocks/>
          </p:cNvSpPr>
          <p:nvPr/>
        </p:nvSpPr>
        <p:spPr bwMode="auto">
          <a:xfrm rot="19738726" flipV="1">
            <a:off x="6548438" y="5227638"/>
            <a:ext cx="92075" cy="2746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9711" name="Line 16"/>
          <p:cNvSpPr>
            <a:spLocks noChangeShapeType="1"/>
          </p:cNvSpPr>
          <p:nvPr/>
        </p:nvSpPr>
        <p:spPr bwMode="auto">
          <a:xfrm>
            <a:off x="3022600" y="50482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2268538" y="2924175"/>
            <a:ext cx="1193800" cy="347663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UTP</a:t>
            </a:r>
            <a:endParaRPr lang="es-ES" altLang="es-AR" sz="2400"/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3348038" y="3429000"/>
            <a:ext cx="23209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i="1">
                <a:solidFill>
                  <a:srgbClr val="FF5050"/>
                </a:solidFill>
                <a:cs typeface="Times New Roman" pitchFamily="18" charset="0"/>
              </a:rPr>
              <a:t> UDPG-pirofosforilasa</a:t>
            </a:r>
            <a:r>
              <a:rPr lang="es-ES" altLang="es-AR" sz="2400" b="1" i="1">
                <a:solidFill>
                  <a:srgbClr val="FF5050"/>
                </a:solidFill>
              </a:rPr>
              <a:t> 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2916238" y="4292600"/>
            <a:ext cx="2236787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i="1">
                <a:solidFill>
                  <a:srgbClr val="FF5050"/>
                </a:solidFill>
                <a:cs typeface="Times New Roman" pitchFamily="18" charset="0"/>
              </a:rPr>
              <a:t> </a:t>
            </a:r>
            <a:r>
              <a:rPr lang="es-MX" altLang="es-AR" sz="2400" b="1" i="1">
                <a:solidFill>
                  <a:srgbClr val="FF5050"/>
                </a:solidFill>
                <a:cs typeface="Times New Roman" pitchFamily="18" charset="0"/>
              </a:rPr>
              <a:t>Glucógeno sintetasa</a:t>
            </a:r>
            <a:r>
              <a:rPr lang="es-ES" altLang="es-AR" sz="2400" b="1" i="1">
                <a:solidFill>
                  <a:srgbClr val="FF5050"/>
                </a:solidFill>
              </a:rPr>
              <a:t> </a:t>
            </a: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6853238" y="4608513"/>
            <a:ext cx="2290762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i="1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MX" altLang="es-AR" sz="2400" b="1" i="1" dirty="0">
                <a:cs typeface="Times New Roman" pitchFamily="18" charset="0"/>
              </a:rPr>
              <a:t>Glucógeno </a:t>
            </a:r>
            <a:r>
              <a:rPr lang="es-ES" altLang="es-AR" sz="2400" b="1" i="1" dirty="0" err="1">
                <a:cs typeface="Times New Roman" pitchFamily="18" charset="0"/>
              </a:rPr>
              <a:t>fosforilasa</a:t>
            </a:r>
            <a:r>
              <a:rPr lang="es-ES" altLang="es-AR" sz="2400" b="1" i="1" dirty="0"/>
              <a:t> </a:t>
            </a: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6172200" y="5543550"/>
            <a:ext cx="631825" cy="4064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Pi</a:t>
            </a:r>
            <a:endParaRPr lang="es-ES" altLang="es-AR" sz="2400"/>
          </a:p>
        </p:txBody>
      </p:sp>
      <p:sp>
        <p:nvSpPr>
          <p:cNvPr id="108567" name="Rectangle 23" descr="25%"/>
          <p:cNvSpPr>
            <a:spLocks noChangeArrowheads="1"/>
          </p:cNvSpPr>
          <p:nvPr/>
        </p:nvSpPr>
        <p:spPr bwMode="auto">
          <a:xfrm>
            <a:off x="0" y="4076700"/>
            <a:ext cx="2865438" cy="509588"/>
          </a:xfrm>
          <a:prstGeom prst="rect">
            <a:avLst/>
          </a:prstGeom>
          <a:pattFill prst="pct25">
            <a:fgClr>
              <a:srgbClr val="FF505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200"/>
              <a:t>GLUCOGENO (n+1)</a:t>
            </a:r>
            <a:endParaRPr lang="es-ES" altLang="es-AR" sz="2200"/>
          </a:p>
        </p:txBody>
      </p:sp>
      <p:sp>
        <p:nvSpPr>
          <p:cNvPr id="108568" name="Text Box 24"/>
          <p:cNvSpPr txBox="1">
            <a:spLocks noChangeArrowheads="1"/>
          </p:cNvSpPr>
          <p:nvPr/>
        </p:nvSpPr>
        <p:spPr bwMode="auto">
          <a:xfrm>
            <a:off x="1692275" y="5013325"/>
            <a:ext cx="2303463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i="1">
                <a:solidFill>
                  <a:srgbClr val="FF5050"/>
                </a:solidFill>
                <a:cs typeface="Times New Roman" pitchFamily="18" charset="0"/>
              </a:rPr>
              <a:t> </a:t>
            </a:r>
            <a:r>
              <a:rPr lang="es-MX" altLang="es-AR" sz="2400" b="1" i="1">
                <a:solidFill>
                  <a:srgbClr val="FF5050"/>
                </a:solidFill>
                <a:cs typeface="Times New Roman" pitchFamily="18" charset="0"/>
              </a:rPr>
              <a:t>Enzima ramificante</a:t>
            </a:r>
            <a:endParaRPr lang="es-ES" altLang="es-AR" sz="2400" b="1" i="1">
              <a:solidFill>
                <a:srgbClr val="FF5050"/>
              </a:solidFill>
            </a:endParaRPr>
          </a:p>
        </p:txBody>
      </p:sp>
      <p:sp>
        <p:nvSpPr>
          <p:cNvPr id="108569" name="Freeform 25"/>
          <p:cNvSpPr>
            <a:spLocks/>
          </p:cNvSpPr>
          <p:nvPr/>
        </p:nvSpPr>
        <p:spPr bwMode="auto">
          <a:xfrm>
            <a:off x="6227763" y="3068638"/>
            <a:ext cx="444500" cy="533400"/>
          </a:xfrm>
          <a:custGeom>
            <a:avLst/>
            <a:gdLst>
              <a:gd name="T0" fmla="*/ 2147483647 w 280"/>
              <a:gd name="T1" fmla="*/ 2147483647 h 336"/>
              <a:gd name="T2" fmla="*/ 2147483647 w 280"/>
              <a:gd name="T3" fmla="*/ 2147483647 h 336"/>
              <a:gd name="T4" fmla="*/ 2147483647 w 280"/>
              <a:gd name="T5" fmla="*/ 0 h 336"/>
              <a:gd name="T6" fmla="*/ 0 60000 65536"/>
              <a:gd name="T7" fmla="*/ 0 60000 65536"/>
              <a:gd name="T8" fmla="*/ 0 60000 65536"/>
              <a:gd name="T9" fmla="*/ 0 w 280"/>
              <a:gd name="T10" fmla="*/ 0 h 336"/>
              <a:gd name="T11" fmla="*/ 280 w 280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0" h="336">
                <a:moveTo>
                  <a:pt x="40" y="336"/>
                </a:moveTo>
                <a:cubicBezTo>
                  <a:pt x="20" y="268"/>
                  <a:pt x="0" y="200"/>
                  <a:pt x="40" y="144"/>
                </a:cubicBezTo>
                <a:cubicBezTo>
                  <a:pt x="80" y="88"/>
                  <a:pt x="240" y="24"/>
                  <a:pt x="280" y="0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70" name="Rectangle 26" descr="25%"/>
          <p:cNvSpPr>
            <a:spLocks noChangeArrowheads="1"/>
          </p:cNvSpPr>
          <p:nvPr/>
        </p:nvSpPr>
        <p:spPr bwMode="auto">
          <a:xfrm>
            <a:off x="6300788" y="2636838"/>
            <a:ext cx="2843212" cy="365125"/>
          </a:xfrm>
          <a:prstGeom prst="rect">
            <a:avLst/>
          </a:prstGeom>
          <a:pattFill prst="pct25">
            <a:fgClr>
              <a:srgbClr val="CCEC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GLUCOGENO n-1</a:t>
            </a:r>
            <a:endParaRPr lang="es-ES" altLang="es-AR" sz="2400"/>
          </a:p>
        </p:txBody>
      </p:sp>
      <p:sp>
        <p:nvSpPr>
          <p:cNvPr id="108571" name="Rectangle 27"/>
          <p:cNvSpPr>
            <a:spLocks noGrp="1" noChangeArrowheads="1"/>
          </p:cNvSpPr>
          <p:nvPr>
            <p:ph type="title"/>
          </p:nvPr>
        </p:nvSpPr>
        <p:spPr>
          <a:xfrm>
            <a:off x="704850" y="115888"/>
            <a:ext cx="7772400" cy="1143000"/>
          </a:xfrm>
          <a:solidFill>
            <a:srgbClr val="00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La biosíntesis y degradación están coordinadamente reguladas</a:t>
            </a:r>
          </a:p>
        </p:txBody>
      </p:sp>
      <p:sp>
        <p:nvSpPr>
          <p:cNvPr id="108572" name="Text Box 28" descr="25%"/>
          <p:cNvSpPr txBox="1">
            <a:spLocks noChangeArrowheads="1"/>
          </p:cNvSpPr>
          <p:nvPr/>
        </p:nvSpPr>
        <p:spPr bwMode="auto">
          <a:xfrm>
            <a:off x="381000" y="1828800"/>
            <a:ext cx="2319338" cy="795338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es-MX" altLang="es-AR" sz="2400" b="1"/>
              <a:t>Fosforilación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es-MX" altLang="es-AR" sz="2400" b="1"/>
              <a:t>INACTIVA</a:t>
            </a:r>
            <a:endParaRPr lang="es-ES" altLang="es-AR" sz="2400" b="1"/>
          </a:p>
        </p:txBody>
      </p:sp>
      <p:sp>
        <p:nvSpPr>
          <p:cNvPr id="108573" name="Text Box 29" descr="25%"/>
          <p:cNvSpPr txBox="1">
            <a:spLocks noChangeArrowheads="1"/>
          </p:cNvSpPr>
          <p:nvPr/>
        </p:nvSpPr>
        <p:spPr bwMode="auto">
          <a:xfrm>
            <a:off x="6553200" y="1676400"/>
            <a:ext cx="2339975" cy="7953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es-MX" altLang="es-AR" sz="2400" b="1"/>
              <a:t>Fosforilación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Tx/>
              <a:buNone/>
            </a:pPr>
            <a:r>
              <a:rPr lang="es-MX" altLang="es-AR" sz="2400" b="1"/>
              <a:t>ACTIVA</a:t>
            </a:r>
            <a:endParaRPr lang="es-ES" altLang="es-AR" sz="2400" b="1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1116013" y="4652963"/>
            <a:ext cx="1368425" cy="4191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400"/>
              <a:t>UDP</a:t>
            </a:r>
            <a:endParaRPr lang="es-ES" altLang="es-AR" sz="2400"/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6656388" y="3455988"/>
            <a:ext cx="2487612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i="1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MX" altLang="es-AR" sz="2400" b="1" i="1" dirty="0">
                <a:cs typeface="Times New Roman" pitchFamily="18" charset="0"/>
              </a:rPr>
              <a:t>Enzima </a:t>
            </a:r>
            <a:r>
              <a:rPr lang="es-MX" altLang="es-AR" sz="2400" b="1" i="1" dirty="0" err="1">
                <a:cs typeface="Times New Roman" pitchFamily="18" charset="0"/>
              </a:rPr>
              <a:t>desramificante</a:t>
            </a:r>
            <a:r>
              <a:rPr lang="es-ES" altLang="es-AR" sz="2400" b="1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055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0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10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 autoUpdateAnimBg="0"/>
      <p:bldP spid="108547" grpId="0" animBg="1" autoUpdateAnimBg="0"/>
      <p:bldP spid="108548" grpId="0" animBg="1"/>
      <p:bldP spid="108549" grpId="0" animBg="1"/>
      <p:bldP spid="108550" grpId="0" animBg="1"/>
      <p:bldP spid="108551" grpId="0" animBg="1"/>
      <p:bldP spid="108552" grpId="0" animBg="1"/>
      <p:bldP spid="108553" grpId="0" animBg="1" autoUpdateAnimBg="0"/>
      <p:bldP spid="108554" grpId="0" animBg="1" autoUpdateAnimBg="0"/>
      <p:bldP spid="108555" grpId="0" animBg="1" autoUpdateAnimBg="0"/>
      <p:bldP spid="108556" grpId="0" animBg="1"/>
      <p:bldP spid="108557" grpId="0" animBg="1"/>
      <p:bldP spid="108558" grpId="0" animBg="1"/>
      <p:bldP spid="108561" grpId="0" animBg="1" autoUpdateAnimBg="0"/>
      <p:bldP spid="108562" grpId="0" animBg="1" autoUpdateAnimBg="0"/>
      <p:bldP spid="108563" grpId="0" animBg="1" autoUpdateAnimBg="0"/>
      <p:bldP spid="108565" grpId="0" animBg="1" autoUpdateAnimBg="0"/>
      <p:bldP spid="108566" grpId="0" animBg="1" autoUpdateAnimBg="0"/>
      <p:bldP spid="108567" grpId="0" animBg="1" autoUpdateAnimBg="0"/>
      <p:bldP spid="108568" grpId="0" animBg="1" autoUpdateAnimBg="0"/>
      <p:bldP spid="108569" grpId="0" animBg="1"/>
      <p:bldP spid="108570" grpId="0" animBg="1" autoUpdateAnimBg="0"/>
      <p:bldP spid="108571" grpId="0" animBg="1" autoUpdateAnimBg="0"/>
      <p:bldP spid="108572" grpId="0" animBg="1" autoUpdateAnimBg="0"/>
      <p:bldP spid="108573" grpId="0" animBg="1" autoUpdateAnimBg="0"/>
      <p:bldP spid="108559" grpId="0" animBg="1" autoUpdateAnimBg="0"/>
      <p:bldP spid="10856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1"/>
          <p:cNvSpPr txBox="1">
            <a:spLocks noChangeArrowheads="1"/>
          </p:cNvSpPr>
          <p:nvPr/>
        </p:nvSpPr>
        <p:spPr bwMode="auto">
          <a:xfrm>
            <a:off x="250825" y="160338"/>
            <a:ext cx="8569325" cy="579437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Transportadores de Glucosa</a:t>
            </a:r>
          </a:p>
        </p:txBody>
      </p:sp>
      <p:sp>
        <p:nvSpPr>
          <p:cNvPr id="15363" name="Rectangle 26"/>
          <p:cNvSpPr>
            <a:spLocks noChangeArrowheads="1"/>
          </p:cNvSpPr>
          <p:nvPr/>
        </p:nvSpPr>
        <p:spPr bwMode="auto">
          <a:xfrm>
            <a:off x="3822700" y="6107113"/>
            <a:ext cx="49276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Transportador de Fru en enterocitos.</a:t>
            </a:r>
          </a:p>
        </p:txBody>
      </p:sp>
      <p:sp>
        <p:nvSpPr>
          <p:cNvPr id="15364" name="Rectangle 25"/>
          <p:cNvSpPr>
            <a:spLocks noChangeArrowheads="1"/>
          </p:cNvSpPr>
          <p:nvPr/>
        </p:nvSpPr>
        <p:spPr bwMode="auto">
          <a:xfrm>
            <a:off x="468313" y="6056313"/>
            <a:ext cx="335438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GLUT5</a:t>
            </a:r>
          </a:p>
        </p:txBody>
      </p:sp>
      <p:sp>
        <p:nvSpPr>
          <p:cNvPr id="15365" name="Rectangle 24"/>
          <p:cNvSpPr>
            <a:spLocks noChangeArrowheads="1"/>
          </p:cNvSpPr>
          <p:nvPr/>
        </p:nvSpPr>
        <p:spPr bwMode="auto">
          <a:xfrm>
            <a:off x="3822700" y="4867275"/>
            <a:ext cx="4927600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Tej. </a:t>
            </a:r>
            <a:r>
              <a:rPr lang="es-ES_tradnl" altLang="es-AR" sz="2400" u="sng">
                <a:solidFill>
                  <a:srgbClr val="000099"/>
                </a:solidFill>
              </a:rPr>
              <a:t>Adiposo</a:t>
            </a:r>
            <a:r>
              <a:rPr lang="es-ES_tradnl" altLang="es-AR" sz="2400">
                <a:solidFill>
                  <a:srgbClr val="000099"/>
                </a:solidFill>
              </a:rPr>
              <a:t> y </a:t>
            </a:r>
            <a:r>
              <a:rPr lang="es-ES_tradnl" altLang="es-AR" sz="2400" u="sng">
                <a:solidFill>
                  <a:srgbClr val="000099"/>
                </a:solidFill>
              </a:rPr>
              <a:t>músculo </a:t>
            </a:r>
            <a:r>
              <a:rPr lang="es-ES_tradnl" altLang="es-AR" sz="2400">
                <a:solidFill>
                  <a:srgbClr val="000099"/>
                </a:solidFill>
              </a:rPr>
              <a:t>esquelético y cardiaco. </a:t>
            </a:r>
          </a:p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Es sensible a Insulina</a:t>
            </a:r>
          </a:p>
        </p:txBody>
      </p:sp>
      <p:sp>
        <p:nvSpPr>
          <p:cNvPr id="15366" name="Rectangle 23"/>
          <p:cNvSpPr>
            <a:spLocks noChangeArrowheads="1"/>
          </p:cNvSpPr>
          <p:nvPr/>
        </p:nvSpPr>
        <p:spPr bwMode="auto">
          <a:xfrm>
            <a:off x="468313" y="4867275"/>
            <a:ext cx="3354387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GLUT4</a:t>
            </a:r>
          </a:p>
        </p:txBody>
      </p:sp>
      <p:sp>
        <p:nvSpPr>
          <p:cNvPr id="15367" name="Rectangle 22"/>
          <p:cNvSpPr>
            <a:spLocks noChangeArrowheads="1"/>
          </p:cNvSpPr>
          <p:nvPr/>
        </p:nvSpPr>
        <p:spPr bwMode="auto">
          <a:xfrm>
            <a:off x="3822700" y="4065588"/>
            <a:ext cx="49276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Ppal. Transportador en cerebro y nervios periféricos.</a:t>
            </a:r>
          </a:p>
        </p:txBody>
      </p:sp>
      <p:sp>
        <p:nvSpPr>
          <p:cNvPr id="15368" name="Rectangle 21"/>
          <p:cNvSpPr>
            <a:spLocks noChangeArrowheads="1"/>
          </p:cNvSpPr>
          <p:nvPr/>
        </p:nvSpPr>
        <p:spPr bwMode="auto">
          <a:xfrm>
            <a:off x="468313" y="4065588"/>
            <a:ext cx="335438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GLUT3</a:t>
            </a:r>
          </a:p>
        </p:txBody>
      </p:sp>
      <p:sp>
        <p:nvSpPr>
          <p:cNvPr id="15369" name="Rectangle 20"/>
          <p:cNvSpPr>
            <a:spLocks noChangeArrowheads="1"/>
          </p:cNvSpPr>
          <p:nvPr/>
        </p:nvSpPr>
        <p:spPr bwMode="auto">
          <a:xfrm>
            <a:off x="3822700" y="2533650"/>
            <a:ext cx="49276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En membrana basolateral del </a:t>
            </a:r>
            <a:r>
              <a:rPr lang="es-ES_tradnl" altLang="es-AR" sz="2400">
                <a:solidFill>
                  <a:srgbClr val="FF0000"/>
                </a:solidFill>
              </a:rPr>
              <a:t>epitelio intestinal</a:t>
            </a:r>
            <a:r>
              <a:rPr lang="es-ES_tradnl" altLang="es-AR" sz="2400">
                <a:solidFill>
                  <a:srgbClr val="000099"/>
                </a:solidFill>
              </a:rPr>
              <a:t>, túbulos renales, hepatocitos y </a:t>
            </a:r>
            <a:r>
              <a:rPr lang="es-ES_tradnl" altLang="es-AR" sz="2400">
                <a:solidFill>
                  <a:srgbClr val="FF0000"/>
                </a:solidFill>
              </a:rPr>
              <a:t>células </a:t>
            </a:r>
            <a:r>
              <a:rPr lang="el-GR" altLang="es-AR" sz="2400">
                <a:solidFill>
                  <a:srgbClr val="FF0000"/>
                </a:solidFill>
                <a:cs typeface="Arial" charset="0"/>
              </a:rPr>
              <a:t>β</a:t>
            </a:r>
            <a:r>
              <a:rPr lang="en-US" altLang="es-AR" sz="2400">
                <a:solidFill>
                  <a:srgbClr val="FF0000"/>
                </a:solidFill>
                <a:cs typeface="Arial" charset="0"/>
              </a:rPr>
              <a:t> </a:t>
            </a:r>
            <a:r>
              <a:rPr lang="es-ES_tradnl" altLang="es-AR" sz="2400">
                <a:solidFill>
                  <a:srgbClr val="FF0000"/>
                </a:solidFill>
              </a:rPr>
              <a:t>pancreáticas</a:t>
            </a:r>
            <a:r>
              <a:rPr lang="es-ES_tradnl" altLang="es-AR" sz="240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5370" name="Rectangle 19"/>
          <p:cNvSpPr>
            <a:spLocks noChangeArrowheads="1"/>
          </p:cNvSpPr>
          <p:nvPr/>
        </p:nvSpPr>
        <p:spPr bwMode="auto">
          <a:xfrm>
            <a:off x="468313" y="2533650"/>
            <a:ext cx="3354387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GLUT2</a:t>
            </a:r>
          </a:p>
        </p:txBody>
      </p:sp>
      <p:sp>
        <p:nvSpPr>
          <p:cNvPr id="15371" name="Rectangle 18"/>
          <p:cNvSpPr>
            <a:spLocks noChangeArrowheads="1"/>
          </p:cNvSpPr>
          <p:nvPr/>
        </p:nvSpPr>
        <p:spPr bwMode="auto">
          <a:xfrm>
            <a:off x="3822700" y="1366838"/>
            <a:ext cx="49276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En todos los tejidos del feto. En adultos: en GR, fibroblastos y células endoteliales</a:t>
            </a:r>
          </a:p>
        </p:txBody>
      </p:sp>
      <p:sp>
        <p:nvSpPr>
          <p:cNvPr id="15372" name="Rectangle 17"/>
          <p:cNvSpPr>
            <a:spLocks noChangeArrowheads="1"/>
          </p:cNvSpPr>
          <p:nvPr/>
        </p:nvSpPr>
        <p:spPr bwMode="auto">
          <a:xfrm>
            <a:off x="468313" y="1366838"/>
            <a:ext cx="3354387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GLUT1</a:t>
            </a:r>
          </a:p>
        </p:txBody>
      </p:sp>
      <p:sp>
        <p:nvSpPr>
          <p:cNvPr id="15373" name="Line 29"/>
          <p:cNvSpPr>
            <a:spLocks noChangeShapeType="1"/>
          </p:cNvSpPr>
          <p:nvPr/>
        </p:nvSpPr>
        <p:spPr bwMode="auto">
          <a:xfrm>
            <a:off x="468313" y="1052513"/>
            <a:ext cx="828198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4" name="Line 32"/>
          <p:cNvSpPr>
            <a:spLocks noChangeShapeType="1"/>
          </p:cNvSpPr>
          <p:nvPr/>
        </p:nvSpPr>
        <p:spPr bwMode="auto">
          <a:xfrm>
            <a:off x="468313" y="4065588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5" name="Line 33"/>
          <p:cNvSpPr>
            <a:spLocks noChangeShapeType="1"/>
          </p:cNvSpPr>
          <p:nvPr/>
        </p:nvSpPr>
        <p:spPr bwMode="auto">
          <a:xfrm>
            <a:off x="468313" y="4867275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6" name="Line 34"/>
          <p:cNvSpPr>
            <a:spLocks noChangeShapeType="1"/>
          </p:cNvSpPr>
          <p:nvPr/>
        </p:nvSpPr>
        <p:spPr bwMode="auto">
          <a:xfrm>
            <a:off x="468313" y="6107113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7" name="Line 36"/>
          <p:cNvSpPr>
            <a:spLocks noChangeShapeType="1"/>
          </p:cNvSpPr>
          <p:nvPr/>
        </p:nvSpPr>
        <p:spPr bwMode="auto">
          <a:xfrm>
            <a:off x="468313" y="6884988"/>
            <a:ext cx="828198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8" name="Line 37"/>
          <p:cNvSpPr>
            <a:spLocks noChangeShapeType="1"/>
          </p:cNvSpPr>
          <p:nvPr/>
        </p:nvSpPr>
        <p:spPr bwMode="auto">
          <a:xfrm>
            <a:off x="468313" y="981075"/>
            <a:ext cx="0" cy="590391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9" name="Line 38"/>
          <p:cNvSpPr>
            <a:spLocks noChangeShapeType="1"/>
          </p:cNvSpPr>
          <p:nvPr/>
        </p:nvSpPr>
        <p:spPr bwMode="auto">
          <a:xfrm>
            <a:off x="3851275" y="1052513"/>
            <a:ext cx="0" cy="5832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80" name="Line 39"/>
          <p:cNvSpPr>
            <a:spLocks noChangeShapeType="1"/>
          </p:cNvSpPr>
          <p:nvPr/>
        </p:nvSpPr>
        <p:spPr bwMode="auto">
          <a:xfrm flipH="1">
            <a:off x="8748713" y="1052513"/>
            <a:ext cx="0" cy="580548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81" name="Text Box 68"/>
          <p:cNvSpPr txBox="1">
            <a:spLocks noChangeArrowheads="1"/>
          </p:cNvSpPr>
          <p:nvPr/>
        </p:nvSpPr>
        <p:spPr bwMode="auto">
          <a:xfrm>
            <a:off x="5775325" y="6113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5382" name="Line 98"/>
          <p:cNvSpPr>
            <a:spLocks noChangeShapeType="1"/>
          </p:cNvSpPr>
          <p:nvPr/>
        </p:nvSpPr>
        <p:spPr bwMode="auto">
          <a:xfrm>
            <a:off x="468313" y="2565400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3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922337"/>
          </a:xfr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/>
              <a:t>TERMINOLOGIA</a:t>
            </a:r>
            <a:endParaRPr lang="es-ES" altLang="es-AR" sz="3200" b="1" smtClean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0000"/>
            <a:ext cx="8785225" cy="5543550"/>
          </a:xfrm>
          <a:solidFill>
            <a:srgbClr val="FFCCCC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GLICOLISIS</a:t>
            </a:r>
            <a:r>
              <a:rPr lang="es-ES_tradnl" altLang="es-AR" sz="2800" b="1" smtClean="0"/>
              <a:t>: Degradación anaeróbica de glucosa, fructosa, galactosa hasta piruvato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GLUCONEOGENESIS</a:t>
            </a:r>
            <a:r>
              <a:rPr lang="es-ES_tradnl" altLang="es-AR" sz="2800" b="1" smtClean="0"/>
              <a:t>: Síntesis de glucosa a partir de otros precursores diferentes a hidratos de carbono</a:t>
            </a:r>
          </a:p>
          <a:p>
            <a:pPr eaLnBrk="1" hangingPunct="1">
              <a:lnSpc>
                <a:spcPct val="9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GLUCOGENOGENESIS</a:t>
            </a:r>
            <a:r>
              <a:rPr lang="es-ES_tradnl" altLang="es-AR" sz="2800" b="1" smtClean="0"/>
              <a:t>: Conversión de glucosa en glucógeno</a:t>
            </a:r>
          </a:p>
          <a:p>
            <a:pPr eaLnBrk="1" hangingPunct="1">
              <a:lnSpc>
                <a:spcPct val="9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GLUCOGENOLISIS</a:t>
            </a:r>
            <a:r>
              <a:rPr lang="es-ES_tradnl" altLang="es-AR" sz="2800" b="1" smtClean="0"/>
              <a:t>: Degradación de glucógeno a glucosa</a:t>
            </a: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394695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916113"/>
            <a:ext cx="8682037" cy="462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" y="304800"/>
            <a:ext cx="8915400" cy="1143000"/>
          </a:xfrm>
          <a:prstGeom prst="rect">
            <a:avLst/>
          </a:prstGeom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AR" b="0" kern="0" smtClean="0">
                <a:solidFill>
                  <a:schemeClr val="tx1"/>
                </a:solidFill>
              </a:rPr>
              <a:t>Importancia de la glucosa</a:t>
            </a:r>
            <a:endParaRPr lang="es-ES" altLang="es-AR" b="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/>
              <a:t>Características de la Via Glicolítica </a:t>
            </a:r>
            <a:r>
              <a:rPr lang="es-ES_tradnl" altLang="es-AR" sz="3200" b="1" smtClean="0">
                <a:solidFill>
                  <a:schemeClr val="accent2"/>
                </a:solidFill>
              </a:rPr>
              <a:t>(GLICOLISIS)</a:t>
            </a:r>
            <a:endParaRPr lang="es-ES" altLang="es-AR" sz="3200" b="1" smtClean="0">
              <a:solidFill>
                <a:schemeClr val="accent2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516562"/>
          </a:xfrm>
          <a:solidFill>
            <a:srgbClr val="FFCCCC"/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Es una vía UNIVERSAL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CITOPLASMATICA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No requiere de oxígeno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Una HEXOSA se convierte en 2 TRIOSAS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sintetiza ATP por fosforilación a nivel de sustrato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producen 2 moléculas de NADH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producen intermediarios para biosíntesis de otros compuestos</a:t>
            </a:r>
          </a:p>
          <a:p>
            <a:pPr eaLnBrk="1" hangingPunct="1">
              <a:lnSpc>
                <a:spcPct val="13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610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4779</TotalTime>
  <Words>1680</Words>
  <Application>Microsoft Office PowerPoint</Application>
  <PresentationFormat>Presentación en pantalla (4:3)</PresentationFormat>
  <Paragraphs>500</Paragraphs>
  <Slides>56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8" baseType="lpstr">
      <vt:lpstr>Viajes</vt:lpstr>
      <vt:lpstr>Imagen de Microsoft Word</vt:lpstr>
      <vt:lpstr>BOLILLA 4: Metabolismo de hidratos de carbono.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TERMINOLOGIA</vt:lpstr>
      <vt:lpstr>Presentación de PowerPoint</vt:lpstr>
      <vt:lpstr>Características de la Via Glicolítica (GLICOLISIS)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ECUACION GENERAL DE LA VIA GLICOLITICA</vt:lpstr>
      <vt:lpstr> Puntos de Regulación de la Glicólisis </vt:lpstr>
      <vt:lpstr>BALANCE ENERGETICO</vt:lpstr>
      <vt:lpstr>Presentación de PowerPoint</vt:lpstr>
      <vt:lpstr>QUE OCURRE EN CONDICIONES ANAERÓBICAS??</vt:lpstr>
      <vt:lpstr>Presentación de PowerPoint</vt:lpstr>
      <vt:lpstr>Presentación de PowerPoint</vt:lpstr>
      <vt:lpstr>   </vt:lpstr>
      <vt:lpstr>BIOSINTESIS DE FOSFOENOLPIRUVATO</vt:lpstr>
      <vt:lpstr> FRUCTOSA-1,6-BISFOSFATASA </vt:lpstr>
      <vt:lpstr>GASTO DE ENERGIA EN LA GLUCONEOGENESIS</vt:lpstr>
      <vt:lpstr> GLUCOSA A PARTIR DE GLUCOSA-6-FOSFATO </vt:lpstr>
      <vt:lpstr>Presentación de PowerPoint</vt:lpstr>
      <vt:lpstr>REGULACIÓN DE LA GLUCONEOGÉNESIS</vt:lpstr>
      <vt:lpstr>METABOLISMO DEL GLUCOGENO</vt:lpstr>
      <vt:lpstr>Estructura del glucógeno</vt:lpstr>
      <vt:lpstr>DEGRADACION DEL GLUCOGENO GLUCOGENOLISIS</vt:lpstr>
      <vt:lpstr>REQUIERE DE DOS REACCIONES</vt:lpstr>
      <vt:lpstr>Enzimas que intervienen en el proceso de degradación del GLUCOGENO</vt:lpstr>
      <vt:lpstr>REACCIONES DE LA GLUCOGENOLISIS</vt:lpstr>
      <vt:lpstr>MECANISMO DE DEGRADACION DEL GLUCOGENO</vt:lpstr>
      <vt:lpstr>Presentación de PowerPoint</vt:lpstr>
      <vt:lpstr>REGULACION DE LA GLUCOGENOLISIS</vt:lpstr>
      <vt:lpstr>GLUCOGENO FOSFORILASA</vt:lpstr>
      <vt:lpstr>Regulacion covalente de la glucógeno fosforilasa</vt:lpstr>
      <vt:lpstr>Presentación de PowerPoint</vt:lpstr>
      <vt:lpstr>Cuando y como se regula en HIGADO??</vt:lpstr>
      <vt:lpstr>Presentación de PowerPoint</vt:lpstr>
      <vt:lpstr>COMO SE REGULA EN MUSCULO??</vt:lpstr>
      <vt:lpstr> BIOSINTESIS DE GLUCOGENO: GLUCOGENO-GENESIS </vt:lpstr>
      <vt:lpstr>GLUCOGENOGENESIS</vt:lpstr>
      <vt:lpstr>Presentación de PowerPoint</vt:lpstr>
      <vt:lpstr>Presentación de PowerPoint</vt:lpstr>
      <vt:lpstr>Presentación de PowerPoint</vt:lpstr>
      <vt:lpstr>Presentación de PowerPoint</vt:lpstr>
      <vt:lpstr>Regulacion de la Glucógenogenesis</vt:lpstr>
      <vt:lpstr>Regulación Hormonal de la GLUCÓGENO-GENESIS</vt:lpstr>
      <vt:lpstr>La biosíntesis y degradación están coordinadamente reguladas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BOLILLA 4: Metabolismo de hidratos de carbono.</dc:title>
  <dc:creator>ethel</dc:creator>
  <cp:lastModifiedBy>ethel</cp:lastModifiedBy>
  <cp:revision>13</cp:revision>
  <dcterms:created xsi:type="dcterms:W3CDTF">2015-04-10T13:31:11Z</dcterms:created>
  <dcterms:modified xsi:type="dcterms:W3CDTF">2015-04-13T21:10:29Z</dcterms:modified>
</cp:coreProperties>
</file>